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png>
</file>

<file path=ppt/media/image25.png>
</file>

<file path=ppt/media/image26.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Lalde004/Space_Y_Final_Project/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Lalde004/Space_Y_Final_Project/blob/main/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Lalde004/Space_Y_Final_Project/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Lalde004/Space_Y_Final_Project/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Lalde004/Space_Y_Final_Project/blob/main/spacex_records.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Lalde004/Space_Y_Final_Project/blob/main/SpaceX_Machine%20Learning%20Prediction_Part_5%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Lalde004/Space_Y_Final_Project/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Lalde004/Space_Y_Final_Project/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1477328"/>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Leonardo </a:t>
            </a:r>
            <a:r>
              <a:rPr lang="en-US" dirty="0" err="1">
                <a:solidFill>
                  <a:schemeClr val="bg2"/>
                </a:solidFill>
                <a:latin typeface="Abadi"/>
                <a:ea typeface="SF Pro" pitchFamily="2" charset="0"/>
                <a:cs typeface="SF Pro" pitchFamily="2" charset="0"/>
              </a:rPr>
              <a:t>Aldecocea</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02/08/2024</a:t>
            </a:r>
          </a:p>
          <a:p>
            <a:r>
              <a:rPr lang="en-US" dirty="0">
                <a:solidFill>
                  <a:schemeClr val="bg2"/>
                </a:solidFill>
                <a:latin typeface="Abadi" panose="020B0604020104020204" pitchFamily="34" charset="0"/>
                <a:ea typeface="SF Pro" pitchFamily="2" charset="0"/>
                <a:cs typeface="SF Pro" pitchFamily="2" charset="0"/>
              </a:rPr>
              <a:t>https://github.com/Lalde004/Space_Y_Final_Project.git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444925" y="1542595"/>
            <a:ext cx="8975652" cy="5119461"/>
          </a:xfrm>
          <a:prstGeom prst="rect">
            <a:avLst/>
          </a:prstGeom>
        </p:spPr>
        <p:txBody>
          <a:bodyPr/>
          <a:lstStyle/>
          <a:p>
            <a:pPr algn="ctr"/>
            <a:r>
              <a:rPr lang="en-GB" b="0" i="0" dirty="0">
                <a:solidFill>
                  <a:srgbClr val="343A4D"/>
                </a:solidFill>
                <a:effectLst/>
                <a:highlight>
                  <a:srgbClr val="F9FAFB"/>
                </a:highlight>
                <a:latin typeface="-apple-system"/>
              </a:rPr>
              <a:t>Flowchart:</a:t>
            </a:r>
          </a:p>
          <a:p>
            <a:pPr algn="ctr"/>
            <a:r>
              <a:rPr lang="en-GB" b="0" i="0" dirty="0">
                <a:solidFill>
                  <a:srgbClr val="343A4D"/>
                </a:solidFill>
                <a:effectLst/>
                <a:highlight>
                  <a:srgbClr val="F9FAFB"/>
                </a:highlight>
                <a:latin typeface="-apple-system"/>
              </a:rPr>
              <a:t>[Raw Data] → [Remove Duplicates] ↓ [Handle Missing Values] → [Convert Data Types] ↓ [Feature Engineering] → [Standardize Formats] ↓ [Outlier Detection/Handling] → [Merge Datasets] ↓ [Final Cleaned Dataset]</a:t>
            </a:r>
          </a:p>
          <a:p>
            <a:pPr algn="ctr"/>
            <a:r>
              <a:rPr lang="en-GB" sz="2000" dirty="0">
                <a:solidFill>
                  <a:srgbClr val="343A4D"/>
                </a:solidFill>
                <a:highlight>
                  <a:srgbClr val="F9FAFB"/>
                </a:highlight>
                <a:latin typeface="-apple-system"/>
              </a:rPr>
              <a:t>Process</a:t>
            </a:r>
          </a:p>
          <a:p>
            <a:pPr algn="ctr">
              <a:buFont typeface="+mj-lt"/>
              <a:buAutoNum type="arabicPeriod"/>
            </a:pPr>
            <a:r>
              <a:rPr lang="en-GB" sz="1400" b="0" i="0" dirty="0">
                <a:solidFill>
                  <a:srgbClr val="343A4D"/>
                </a:solidFill>
                <a:effectLst/>
                <a:highlight>
                  <a:srgbClr val="F9FAFB"/>
                </a:highlight>
                <a:latin typeface="-apple-system"/>
              </a:rPr>
              <a:t>Imported raw data from API and web scraping sources</a:t>
            </a:r>
          </a:p>
          <a:p>
            <a:pPr algn="ctr">
              <a:buFont typeface="+mj-lt"/>
              <a:buAutoNum type="arabicPeriod"/>
            </a:pPr>
            <a:r>
              <a:rPr lang="en-GB" sz="1400" b="0" i="0" dirty="0">
                <a:solidFill>
                  <a:srgbClr val="343A4D"/>
                </a:solidFill>
                <a:effectLst/>
                <a:highlight>
                  <a:srgbClr val="F9FAFB"/>
                </a:highlight>
                <a:latin typeface="-apple-system"/>
              </a:rPr>
              <a:t>Removed duplicate entries</a:t>
            </a:r>
          </a:p>
          <a:p>
            <a:pPr algn="ctr">
              <a:buFont typeface="+mj-lt"/>
              <a:buAutoNum type="arabicPeriod"/>
            </a:pPr>
            <a:r>
              <a:rPr lang="en-GB" sz="1400" b="0" i="0" dirty="0">
                <a:solidFill>
                  <a:srgbClr val="343A4D"/>
                </a:solidFill>
                <a:effectLst/>
                <a:highlight>
                  <a:srgbClr val="F9FAFB"/>
                </a:highlight>
                <a:latin typeface="-apple-system"/>
              </a:rPr>
              <a:t>Identified and handled missing values (imputation/removal)</a:t>
            </a:r>
          </a:p>
          <a:p>
            <a:pPr algn="ctr">
              <a:buFont typeface="+mj-lt"/>
              <a:buAutoNum type="arabicPeriod"/>
            </a:pPr>
            <a:r>
              <a:rPr lang="en-GB" sz="1400" b="0" i="0" dirty="0">
                <a:solidFill>
                  <a:srgbClr val="343A4D"/>
                </a:solidFill>
                <a:effectLst/>
                <a:highlight>
                  <a:srgbClr val="F9FAFB"/>
                </a:highlight>
                <a:latin typeface="-apple-system"/>
              </a:rPr>
              <a:t>Converted data types for consistency (e.g., dates, numerical values)</a:t>
            </a:r>
          </a:p>
          <a:p>
            <a:pPr algn="ctr">
              <a:buFont typeface="+mj-lt"/>
              <a:buAutoNum type="arabicPeriod"/>
            </a:pPr>
            <a:r>
              <a:rPr lang="en-GB" sz="1400" b="0" i="0" dirty="0">
                <a:solidFill>
                  <a:srgbClr val="343A4D"/>
                </a:solidFill>
                <a:effectLst/>
                <a:highlight>
                  <a:srgbClr val="F9FAFB"/>
                </a:highlight>
                <a:latin typeface="-apple-system"/>
              </a:rPr>
              <a:t>Standardized formats (e.g., units of measurement)</a:t>
            </a:r>
          </a:p>
          <a:p>
            <a:pPr algn="ctr">
              <a:buFont typeface="+mj-lt"/>
              <a:buAutoNum type="arabicPeriod"/>
            </a:pPr>
            <a:r>
              <a:rPr lang="en-GB" sz="1400" b="0" i="0" dirty="0">
                <a:solidFill>
                  <a:srgbClr val="343A4D"/>
                </a:solidFill>
                <a:effectLst/>
                <a:highlight>
                  <a:srgbClr val="F9FAFB"/>
                </a:highlight>
                <a:latin typeface="-apple-system"/>
              </a:rPr>
              <a:t>Detected and addressed outliers</a:t>
            </a:r>
          </a:p>
          <a:p>
            <a:pPr algn="ctr"/>
            <a:r>
              <a:rPr lang="en-GB" sz="1400" dirty="0" err="1">
                <a:hlinkClick r:id="rId3"/>
              </a:rPr>
              <a:t>Space_Y_Final_Project</a:t>
            </a:r>
            <a:r>
              <a:rPr lang="en-GB" sz="1400" dirty="0">
                <a:hlinkClick r:id="rId3"/>
              </a:rPr>
              <a:t>/labs-</a:t>
            </a:r>
            <a:r>
              <a:rPr lang="en-GB" sz="1400" dirty="0" err="1">
                <a:hlinkClick r:id="rId3"/>
              </a:rPr>
              <a:t>jupyter</a:t>
            </a:r>
            <a:r>
              <a:rPr lang="en-GB" sz="1400" dirty="0">
                <a:hlinkClick r:id="rId3"/>
              </a:rPr>
              <a:t>-</a:t>
            </a:r>
            <a:r>
              <a:rPr lang="en-GB" sz="1400" dirty="0" err="1">
                <a:hlinkClick r:id="rId3"/>
              </a:rPr>
              <a:t>spacex</a:t>
            </a:r>
            <a:r>
              <a:rPr lang="en-GB" sz="1400" dirty="0">
                <a:hlinkClick r:id="rId3"/>
              </a:rPr>
              <a:t>-Data </a:t>
            </a:r>
            <a:r>
              <a:rPr lang="en-GB" sz="1400" dirty="0" err="1">
                <a:hlinkClick r:id="rId3"/>
              </a:rPr>
              <a:t>wrangling.ipynb</a:t>
            </a:r>
            <a:r>
              <a:rPr lang="en-GB" sz="1400" dirty="0">
                <a:hlinkClick r:id="rId3"/>
              </a:rPr>
              <a:t> at main · Lalde004/</a:t>
            </a:r>
            <a:r>
              <a:rPr lang="en-GB" sz="1400" dirty="0" err="1">
                <a:hlinkClick r:id="rId3"/>
              </a:rPr>
              <a:t>Space_Y_Final_Project</a:t>
            </a:r>
            <a:r>
              <a:rPr lang="en-GB" sz="1400" dirty="0">
                <a:hlinkClick r:id="rId3"/>
              </a:rPr>
              <a:t> (github.com)</a:t>
            </a:r>
            <a:endParaRPr lang="en-GB" sz="2000" b="0" i="0" dirty="0">
              <a:solidFill>
                <a:srgbClr val="343A4D"/>
              </a:solidFill>
              <a:effectLst/>
              <a:highlight>
                <a:srgbClr val="F9FAFB"/>
              </a:highlight>
              <a:latin typeface="-apple-system"/>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922110"/>
            <a:ext cx="9745589" cy="5935889"/>
          </a:xfrm>
          <a:prstGeom prst="rect">
            <a:avLst/>
          </a:prstGeom>
        </p:spPr>
        <p:txBody>
          <a:bodyPr lIns="91440" tIns="45720" rIns="91440" bIns="45720" anchor="t"/>
          <a:lstStyle/>
          <a:p>
            <a:pPr algn="ctr"/>
            <a:br>
              <a:rPr lang="en-GB" b="0" i="0" dirty="0">
                <a:solidFill>
                  <a:srgbClr val="343A4D"/>
                </a:solidFill>
                <a:effectLst/>
                <a:highlight>
                  <a:srgbClr val="F9FAFB"/>
                </a:highlight>
                <a:latin typeface="-apple-system"/>
              </a:rPr>
            </a:br>
            <a:r>
              <a:rPr lang="en-GB" sz="1400" b="1" i="0" u="sng" dirty="0">
                <a:solidFill>
                  <a:srgbClr val="343A4D"/>
                </a:solidFill>
                <a:effectLst/>
                <a:highlight>
                  <a:srgbClr val="F9FAFB"/>
                </a:highlight>
                <a:latin typeface="-apple-system"/>
              </a:rPr>
              <a:t>Summary of Charts and Their Purpose:</a:t>
            </a:r>
          </a:p>
          <a:p>
            <a:pPr algn="ctr">
              <a:buFont typeface="+mj-lt"/>
              <a:buAutoNum type="arabicPeriod"/>
            </a:pPr>
            <a:r>
              <a:rPr lang="en-GB" sz="1400" b="1" i="0" dirty="0">
                <a:solidFill>
                  <a:srgbClr val="343A4D"/>
                </a:solidFill>
                <a:effectLst/>
                <a:highlight>
                  <a:srgbClr val="F9FAFB"/>
                </a:highlight>
                <a:latin typeface="-apple-system"/>
              </a:rPr>
              <a:t>Bar Charts</a:t>
            </a:r>
            <a:r>
              <a:rPr lang="en-GB" sz="1400" b="0" i="0" dirty="0">
                <a:solidFill>
                  <a:srgbClr val="343A4D"/>
                </a:solidFill>
                <a:effectLst/>
                <a:highlight>
                  <a:srgbClr val="F9FAFB"/>
                </a:highlight>
                <a:latin typeface="-apple-system"/>
              </a:rPr>
              <a:t>:</a:t>
            </a:r>
          </a:p>
          <a:p>
            <a:pPr marL="742950" lvl="1" indent="-285750" algn="ctr">
              <a:buFont typeface="+mj-lt"/>
              <a:buAutoNum type="arabicPeriod"/>
            </a:pPr>
            <a:r>
              <a:rPr lang="en-GB" sz="1400" b="0" i="0" dirty="0">
                <a:solidFill>
                  <a:srgbClr val="343A4D"/>
                </a:solidFill>
                <a:effectLst/>
                <a:highlight>
                  <a:srgbClr val="F9FAFB"/>
                </a:highlight>
                <a:latin typeface="-apple-system"/>
              </a:rPr>
              <a:t>Used to compare launch success rates across different sites</a:t>
            </a:r>
          </a:p>
          <a:p>
            <a:pPr marL="742950" lvl="1" indent="-285750" algn="ctr">
              <a:buFont typeface="+mj-lt"/>
              <a:buAutoNum type="arabicPeriod"/>
            </a:pPr>
            <a:r>
              <a:rPr lang="en-GB" sz="1400" b="0" i="0" dirty="0">
                <a:solidFill>
                  <a:srgbClr val="343A4D"/>
                </a:solidFill>
                <a:effectLst/>
                <a:highlight>
                  <a:srgbClr val="F9FAFB"/>
                </a:highlight>
                <a:latin typeface="-apple-system"/>
              </a:rPr>
              <a:t>Visualized the distribution of booster versions</a:t>
            </a:r>
          </a:p>
          <a:p>
            <a:pPr algn="ctr">
              <a:buFont typeface="+mj-lt"/>
              <a:buAutoNum type="arabicPeriod"/>
            </a:pPr>
            <a:r>
              <a:rPr lang="en-GB" sz="1400" b="1" i="0" dirty="0">
                <a:solidFill>
                  <a:srgbClr val="343A4D"/>
                </a:solidFill>
                <a:effectLst/>
                <a:highlight>
                  <a:srgbClr val="F9FAFB"/>
                </a:highlight>
                <a:latin typeface="-apple-system"/>
              </a:rPr>
              <a:t>Pie Charts</a:t>
            </a:r>
            <a:r>
              <a:rPr lang="en-GB" sz="1400" b="0" i="0" dirty="0">
                <a:solidFill>
                  <a:srgbClr val="343A4D"/>
                </a:solidFill>
                <a:effectLst/>
                <a:highlight>
                  <a:srgbClr val="F9FAFB"/>
                </a:highlight>
                <a:latin typeface="-apple-system"/>
              </a:rPr>
              <a:t>:</a:t>
            </a:r>
          </a:p>
          <a:p>
            <a:pPr marL="742950" lvl="1" indent="-285750" algn="ctr">
              <a:buFont typeface="+mj-lt"/>
              <a:buAutoNum type="arabicPeriod"/>
            </a:pPr>
            <a:r>
              <a:rPr lang="en-GB" sz="1400" b="0" i="0" dirty="0">
                <a:solidFill>
                  <a:srgbClr val="343A4D"/>
                </a:solidFill>
                <a:effectLst/>
                <a:highlight>
                  <a:srgbClr val="F9FAFB"/>
                </a:highlight>
                <a:latin typeface="-apple-system"/>
              </a:rPr>
              <a:t>Displayed the proportion of successful vs. failed launches</a:t>
            </a:r>
          </a:p>
          <a:p>
            <a:pPr marL="742950" lvl="1" indent="-285750" algn="ctr">
              <a:buFont typeface="+mj-lt"/>
              <a:buAutoNum type="arabicPeriod"/>
            </a:pPr>
            <a:r>
              <a:rPr lang="en-GB" sz="1400" b="0" i="0" dirty="0">
                <a:solidFill>
                  <a:srgbClr val="343A4D"/>
                </a:solidFill>
                <a:effectLst/>
                <a:highlight>
                  <a:srgbClr val="F9FAFB"/>
                </a:highlight>
                <a:latin typeface="-apple-system"/>
              </a:rPr>
              <a:t>Showed the distribution of orbits for all launches</a:t>
            </a:r>
          </a:p>
          <a:p>
            <a:pPr algn="ctr">
              <a:buFont typeface="+mj-lt"/>
              <a:buAutoNum type="arabicPeriod"/>
            </a:pPr>
            <a:r>
              <a:rPr lang="en-GB" sz="1400" b="1" i="0" dirty="0">
                <a:solidFill>
                  <a:srgbClr val="343A4D"/>
                </a:solidFill>
                <a:effectLst/>
                <a:highlight>
                  <a:srgbClr val="F9FAFB"/>
                </a:highlight>
                <a:latin typeface="-apple-system"/>
              </a:rPr>
              <a:t>Scatter Plots</a:t>
            </a:r>
            <a:r>
              <a:rPr lang="en-GB" sz="1400" b="0" i="0" dirty="0">
                <a:solidFill>
                  <a:srgbClr val="343A4D"/>
                </a:solidFill>
                <a:effectLst/>
                <a:highlight>
                  <a:srgbClr val="F9FAFB"/>
                </a:highlight>
                <a:latin typeface="-apple-system"/>
              </a:rPr>
              <a:t>:</a:t>
            </a:r>
          </a:p>
          <a:p>
            <a:pPr marL="742950" lvl="1" indent="-285750" algn="ctr">
              <a:buFont typeface="+mj-lt"/>
              <a:buAutoNum type="arabicPeriod"/>
            </a:pPr>
            <a:r>
              <a:rPr lang="en-GB" sz="1400" b="0" i="0" dirty="0">
                <a:solidFill>
                  <a:srgbClr val="343A4D"/>
                </a:solidFill>
                <a:effectLst/>
                <a:highlight>
                  <a:srgbClr val="F9FAFB"/>
                </a:highlight>
                <a:latin typeface="-apple-system"/>
              </a:rPr>
              <a:t>Explored relationship between payload mass and launch success</a:t>
            </a:r>
          </a:p>
          <a:p>
            <a:pPr marL="742950" lvl="1" indent="-285750" algn="ctr">
              <a:buFont typeface="+mj-lt"/>
              <a:buAutoNum type="arabicPeriod"/>
            </a:pPr>
            <a:r>
              <a:rPr lang="en-GB" sz="1400" b="0" i="0" dirty="0">
                <a:solidFill>
                  <a:srgbClr val="343A4D"/>
                </a:solidFill>
                <a:effectLst/>
                <a:highlight>
                  <a:srgbClr val="F9FAFB"/>
                </a:highlight>
                <a:latin typeface="-apple-system"/>
              </a:rPr>
              <a:t>Investigated correlation between flight number and launch outcome</a:t>
            </a:r>
          </a:p>
          <a:p>
            <a:pPr algn="ctr">
              <a:buFont typeface="+mj-lt"/>
              <a:buAutoNum type="arabicPeriod"/>
            </a:pPr>
            <a:r>
              <a:rPr lang="en-GB" sz="1400" b="1" i="0" dirty="0">
                <a:solidFill>
                  <a:srgbClr val="343A4D"/>
                </a:solidFill>
                <a:effectLst/>
                <a:highlight>
                  <a:srgbClr val="F9FAFB"/>
                </a:highlight>
                <a:latin typeface="-apple-system"/>
              </a:rPr>
              <a:t>Line Graphs</a:t>
            </a:r>
            <a:r>
              <a:rPr lang="en-GB" sz="1400" b="0" i="0" dirty="0">
                <a:solidFill>
                  <a:srgbClr val="343A4D"/>
                </a:solidFill>
                <a:effectLst/>
                <a:highlight>
                  <a:srgbClr val="F9FAFB"/>
                </a:highlight>
                <a:latin typeface="-apple-system"/>
              </a:rPr>
              <a:t>:</a:t>
            </a:r>
          </a:p>
          <a:p>
            <a:pPr marL="742950" lvl="1" indent="-285750" algn="ctr">
              <a:buFont typeface="+mj-lt"/>
              <a:buAutoNum type="arabicPeriod"/>
            </a:pPr>
            <a:r>
              <a:rPr lang="en-GB" sz="1400" b="0" i="0" dirty="0">
                <a:solidFill>
                  <a:srgbClr val="343A4D"/>
                </a:solidFill>
                <a:effectLst/>
                <a:highlight>
                  <a:srgbClr val="F9FAFB"/>
                </a:highlight>
                <a:latin typeface="-apple-system"/>
              </a:rPr>
              <a:t>Tracked launch success rate over time</a:t>
            </a:r>
          </a:p>
          <a:p>
            <a:pPr marL="742950" lvl="1" indent="-285750" algn="ctr">
              <a:buFont typeface="+mj-lt"/>
              <a:buAutoNum type="arabicPeriod"/>
            </a:pPr>
            <a:r>
              <a:rPr lang="en-GB" sz="1400" b="0" i="0" dirty="0">
                <a:solidFill>
                  <a:srgbClr val="343A4D"/>
                </a:solidFill>
                <a:effectLst/>
                <a:highlight>
                  <a:srgbClr val="F9FAFB"/>
                </a:highlight>
                <a:latin typeface="-apple-system"/>
              </a:rPr>
              <a:t>Visualized trends in payload mass across years</a:t>
            </a:r>
          </a:p>
          <a:p>
            <a:pPr algn="ctr">
              <a:buFont typeface="+mj-lt"/>
              <a:buAutoNum type="arabicPeriod"/>
            </a:pPr>
            <a:r>
              <a:rPr lang="en-GB" sz="1400" b="1" i="0" dirty="0">
                <a:solidFill>
                  <a:srgbClr val="343A4D"/>
                </a:solidFill>
                <a:effectLst/>
                <a:highlight>
                  <a:srgbClr val="F9FAFB"/>
                </a:highlight>
                <a:latin typeface="-apple-system"/>
              </a:rPr>
              <a:t>Box Plots</a:t>
            </a:r>
            <a:r>
              <a:rPr lang="en-GB" sz="1400" b="0" i="0" dirty="0">
                <a:solidFill>
                  <a:srgbClr val="343A4D"/>
                </a:solidFill>
                <a:effectLst/>
                <a:highlight>
                  <a:srgbClr val="F9FAFB"/>
                </a:highlight>
                <a:latin typeface="-apple-system"/>
              </a:rPr>
              <a:t>:</a:t>
            </a:r>
          </a:p>
          <a:p>
            <a:pPr marL="742950" lvl="1" indent="-285750" algn="ctr">
              <a:buFont typeface="+mj-lt"/>
              <a:buAutoNum type="arabicPeriod"/>
            </a:pPr>
            <a:r>
              <a:rPr lang="en-GB" sz="1400" b="0" i="0" dirty="0">
                <a:solidFill>
                  <a:srgbClr val="343A4D"/>
                </a:solidFill>
                <a:effectLst/>
                <a:highlight>
                  <a:srgbClr val="F9FAFB"/>
                </a:highlight>
                <a:latin typeface="-apple-system"/>
              </a:rPr>
              <a:t>Compared payload mass distributions for different orbits</a:t>
            </a:r>
          </a:p>
          <a:p>
            <a:pPr marL="742950" lvl="1" indent="-285750" algn="ctr">
              <a:buFont typeface="+mj-lt"/>
              <a:buAutoNum type="arabicPeriod"/>
            </a:pPr>
            <a:r>
              <a:rPr lang="en-GB" sz="1400" b="0" i="0" dirty="0">
                <a:solidFill>
                  <a:srgbClr val="343A4D"/>
                </a:solidFill>
                <a:effectLst/>
                <a:highlight>
                  <a:srgbClr val="F9FAFB"/>
                </a:highlight>
                <a:latin typeface="-apple-system"/>
              </a:rPr>
              <a:t>Identified outliers in flight durations</a:t>
            </a:r>
          </a:p>
          <a:p>
            <a:pPr algn="ctr">
              <a:buFont typeface="+mj-lt"/>
              <a:buAutoNum type="arabicPeriod"/>
            </a:pPr>
            <a:r>
              <a:rPr lang="en-GB" sz="1400" b="1" i="0" dirty="0">
                <a:solidFill>
                  <a:srgbClr val="343A4D"/>
                </a:solidFill>
                <a:effectLst/>
                <a:highlight>
                  <a:srgbClr val="F9FAFB"/>
                </a:highlight>
                <a:latin typeface="-apple-system"/>
              </a:rPr>
              <a:t>Heatmaps</a:t>
            </a:r>
            <a:r>
              <a:rPr lang="en-GB" sz="1400" b="0" i="0" dirty="0">
                <a:solidFill>
                  <a:srgbClr val="343A4D"/>
                </a:solidFill>
                <a:effectLst/>
                <a:highlight>
                  <a:srgbClr val="F9FAFB"/>
                </a:highlight>
                <a:latin typeface="-apple-system"/>
              </a:rPr>
              <a:t>:</a:t>
            </a:r>
          </a:p>
          <a:p>
            <a:pPr marL="742950" lvl="1" indent="-285750" algn="ctr">
              <a:buFont typeface="+mj-lt"/>
              <a:buAutoNum type="arabicPeriod"/>
            </a:pPr>
            <a:r>
              <a:rPr lang="en-GB" sz="1400" b="0" i="0" dirty="0">
                <a:solidFill>
                  <a:srgbClr val="343A4D"/>
                </a:solidFill>
                <a:effectLst/>
                <a:highlight>
                  <a:srgbClr val="F9FAFB"/>
                </a:highlight>
                <a:latin typeface="-apple-system"/>
              </a:rPr>
              <a:t>Displayed correlation matrix of numerical features</a:t>
            </a:r>
          </a:p>
          <a:p>
            <a:pPr marL="742950" lvl="1" indent="-285750" algn="ctr">
              <a:buFont typeface="+mj-lt"/>
              <a:buAutoNum type="arabicPeriod"/>
            </a:pPr>
            <a:r>
              <a:rPr lang="en-GB" sz="1400" b="0" i="0" dirty="0">
                <a:solidFill>
                  <a:srgbClr val="343A4D"/>
                </a:solidFill>
                <a:effectLst/>
                <a:highlight>
                  <a:srgbClr val="F9FAFB"/>
                </a:highlight>
                <a:latin typeface="-apple-system"/>
              </a:rPr>
              <a:t>Visualized launch success rates by month and year</a:t>
            </a:r>
          </a:p>
          <a:p>
            <a:pPr marL="457200" lvl="1" indent="0" algn="ctr">
              <a:buNone/>
            </a:pPr>
            <a:r>
              <a:rPr lang="en-GB" sz="1100" dirty="0" err="1">
                <a:hlinkClick r:id="rId3"/>
              </a:rPr>
              <a:t>Space_Y_Final_Project</a:t>
            </a:r>
            <a:r>
              <a:rPr lang="en-GB" sz="1100" dirty="0">
                <a:hlinkClick r:id="rId3"/>
              </a:rPr>
              <a:t>/</a:t>
            </a:r>
            <a:r>
              <a:rPr lang="en-GB" sz="1100" dirty="0" err="1">
                <a:hlinkClick r:id="rId3"/>
              </a:rPr>
              <a:t>edadataviz.ipynb</a:t>
            </a:r>
            <a:r>
              <a:rPr lang="en-GB" sz="1100" dirty="0">
                <a:hlinkClick r:id="rId3"/>
              </a:rPr>
              <a:t> at main · Lalde004/</a:t>
            </a:r>
            <a:r>
              <a:rPr lang="en-GB" sz="1100" dirty="0" err="1">
                <a:hlinkClick r:id="rId3"/>
              </a:rPr>
              <a:t>Space_Y_Final_Project</a:t>
            </a:r>
            <a:r>
              <a:rPr lang="en-GB" sz="1100" dirty="0">
                <a:hlinkClick r:id="rId3"/>
              </a:rPr>
              <a:t> (github.com)</a:t>
            </a:r>
            <a:endParaRPr lang="en-GB" sz="1400" b="0" i="0" dirty="0">
              <a:solidFill>
                <a:srgbClr val="343A4D"/>
              </a:solidFill>
              <a:effectLst/>
              <a:highlight>
                <a:srgbClr val="F9FAFB"/>
              </a:highlight>
              <a:latin typeface="-apple-system"/>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r>
              <a:rPr lang="en-GB" dirty="0">
                <a:latin typeface="-apple-system"/>
              </a:rPr>
              <a:t>Basic Data Exploration (SELECT, COUNT, DISTINCT)</a:t>
            </a:r>
          </a:p>
          <a:p>
            <a:r>
              <a:rPr lang="en-GB" dirty="0">
                <a:latin typeface="-apple-system"/>
              </a:rPr>
              <a:t>Launch Success Analysis (COUNT, GROUP BY, WHERE, HAVING)</a:t>
            </a:r>
          </a:p>
          <a:p>
            <a:r>
              <a:rPr lang="en-GB" dirty="0">
                <a:latin typeface="-apple-system"/>
              </a:rPr>
              <a:t>Payload Analysis (AVG, MAX, MIN, CASE)</a:t>
            </a:r>
          </a:p>
          <a:p>
            <a:r>
              <a:rPr lang="en-GB" dirty="0">
                <a:latin typeface="-apple-system"/>
              </a:rPr>
              <a:t>Temporal Analysis (EXTRACT, COUNT, GROUP BY, WHERE)</a:t>
            </a:r>
          </a:p>
          <a:p>
            <a:r>
              <a:rPr lang="en-GB" dirty="0">
                <a:latin typeface="-apple-system"/>
              </a:rPr>
              <a:t>Booster Analysis (JOIN, COUNT, GROUP BY, WHERE)</a:t>
            </a:r>
          </a:p>
          <a:p>
            <a:r>
              <a:rPr lang="en-GB" dirty="0">
                <a:latin typeface="-apple-system"/>
              </a:rPr>
              <a:t>Complex Queries (subqueries, CTEs, Window functions)</a:t>
            </a:r>
          </a:p>
          <a:p>
            <a:r>
              <a:rPr lang="en-GB" dirty="0">
                <a:latin typeface="-apple-system"/>
              </a:rPr>
              <a:t>Data Aggregation (SUM, AVG, ROLLUP)</a:t>
            </a:r>
          </a:p>
          <a:p>
            <a:pPr marL="0" indent="0" algn="ctr">
              <a:buNone/>
            </a:pPr>
            <a:r>
              <a:rPr lang="en-GB" sz="2400" dirty="0" err="1">
                <a:hlinkClick r:id="rId3"/>
              </a:rPr>
              <a:t>Space_Y_Final_Project</a:t>
            </a:r>
            <a:r>
              <a:rPr lang="en-GB" sz="2400" dirty="0">
                <a:hlinkClick r:id="rId3"/>
              </a:rPr>
              <a:t>/</a:t>
            </a:r>
            <a:r>
              <a:rPr lang="en-GB" sz="2400" dirty="0" err="1">
                <a:hlinkClick r:id="rId3"/>
              </a:rPr>
              <a:t>jupyter</a:t>
            </a:r>
            <a:r>
              <a:rPr lang="en-GB" sz="2400" dirty="0">
                <a:hlinkClick r:id="rId3"/>
              </a:rPr>
              <a:t>-labs-</a:t>
            </a:r>
            <a:r>
              <a:rPr lang="en-GB" sz="2400" dirty="0" err="1">
                <a:hlinkClick r:id="rId3"/>
              </a:rPr>
              <a:t>eda</a:t>
            </a:r>
            <a:r>
              <a:rPr lang="en-GB" sz="2400" dirty="0">
                <a:hlinkClick r:id="rId3"/>
              </a:rPr>
              <a:t>-</a:t>
            </a:r>
            <a:r>
              <a:rPr lang="en-GB" sz="2400" dirty="0" err="1">
                <a:hlinkClick r:id="rId3"/>
              </a:rPr>
              <a:t>sql-coursera_sqllite.ipynb</a:t>
            </a:r>
            <a:r>
              <a:rPr lang="en-GB" sz="2400" dirty="0">
                <a:hlinkClick r:id="rId3"/>
              </a:rPr>
              <a:t> at main · Lalde004/</a:t>
            </a:r>
            <a:r>
              <a:rPr lang="en-GB" sz="2400" dirty="0" err="1">
                <a:hlinkClick r:id="rId3"/>
              </a:rPr>
              <a:t>Space_Y_Final_Project</a:t>
            </a:r>
            <a:r>
              <a:rPr lang="en-GB" sz="2400" dirty="0">
                <a:hlinkClick r:id="rId3"/>
              </a:rPr>
              <a:t> (github.com)</a:t>
            </a:r>
            <a:endParaRPr lang="en-US" sz="2400" dirty="0">
              <a:latin typeface="-apple-system"/>
            </a:endParaRPr>
          </a:p>
          <a:p>
            <a:endParaRPr lang="en-US" dirty="0">
              <a:latin typeface="-apple-system"/>
            </a:endParaRPr>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55000" lnSpcReduction="20000"/>
          </a:bodyPr>
          <a:lstStyle/>
          <a:p>
            <a:pPr algn="ctr">
              <a:buFont typeface="+mj-lt"/>
              <a:buAutoNum type="arabicPeriod"/>
            </a:pPr>
            <a:r>
              <a:rPr lang="en-GB" b="1" i="0" dirty="0">
                <a:solidFill>
                  <a:srgbClr val="343A4D"/>
                </a:solidFill>
                <a:effectLst/>
                <a:highlight>
                  <a:srgbClr val="F9FAFB"/>
                </a:highlight>
                <a:latin typeface="-apple-system"/>
              </a:rPr>
              <a:t>Markers</a:t>
            </a:r>
            <a:r>
              <a:rPr lang="en-GB" b="0" i="0" dirty="0">
                <a:solidFill>
                  <a:srgbClr val="343A4D"/>
                </a:solidFill>
                <a:effectLst/>
                <a:highlight>
                  <a:srgbClr val="F9FAFB"/>
                </a:highlight>
                <a:latin typeface="-apple-system"/>
              </a:rPr>
              <a:t>:</a:t>
            </a:r>
          </a:p>
          <a:p>
            <a:pPr marL="742950" lvl="1" indent="-285750" algn="ctr">
              <a:buFont typeface="+mj-lt"/>
              <a:buAutoNum type="arabicPeriod"/>
            </a:pPr>
            <a:r>
              <a:rPr lang="en-GB" b="0" i="0" dirty="0">
                <a:solidFill>
                  <a:srgbClr val="343A4D"/>
                </a:solidFill>
                <a:effectLst/>
                <a:highlight>
                  <a:srgbClr val="F9FAFB"/>
                </a:highlight>
                <a:latin typeface="-apple-system"/>
              </a:rPr>
              <a:t>Added for each launch site location</a:t>
            </a:r>
          </a:p>
          <a:p>
            <a:pPr marL="742950" lvl="1" indent="-285750" algn="ctr">
              <a:buFont typeface="+mj-lt"/>
              <a:buAutoNum type="arabicPeriod"/>
            </a:pPr>
            <a:r>
              <a:rPr lang="en-GB" b="0" i="0" dirty="0">
                <a:solidFill>
                  <a:srgbClr val="343A4D"/>
                </a:solidFill>
                <a:effectLst/>
                <a:highlight>
                  <a:srgbClr val="F9FAFB"/>
                </a:highlight>
                <a:latin typeface="-apple-system"/>
              </a:rPr>
              <a:t>Displayed site name and coordinates on click Purpose: To precisely indicate launch site locations</a:t>
            </a:r>
          </a:p>
          <a:p>
            <a:pPr algn="ctr">
              <a:buFont typeface="+mj-lt"/>
              <a:buAutoNum type="arabicPeriod"/>
            </a:pPr>
            <a:r>
              <a:rPr lang="en-GB" b="1" i="0" dirty="0">
                <a:solidFill>
                  <a:srgbClr val="343A4D"/>
                </a:solidFill>
                <a:effectLst/>
                <a:highlight>
                  <a:srgbClr val="F9FAFB"/>
                </a:highlight>
                <a:latin typeface="-apple-system"/>
              </a:rPr>
              <a:t>Circles</a:t>
            </a:r>
            <a:r>
              <a:rPr lang="en-GB" b="0" i="0" dirty="0">
                <a:solidFill>
                  <a:srgbClr val="343A4D"/>
                </a:solidFill>
                <a:effectLst/>
                <a:highlight>
                  <a:srgbClr val="F9FAFB"/>
                </a:highlight>
                <a:latin typeface="-apple-system"/>
              </a:rPr>
              <a:t>:</a:t>
            </a:r>
          </a:p>
          <a:p>
            <a:pPr marL="742950" lvl="1" indent="-285750" algn="ctr">
              <a:buFont typeface="+mj-lt"/>
              <a:buAutoNum type="arabicPeriod"/>
            </a:pPr>
            <a:r>
              <a:rPr lang="en-GB" b="0" i="0" dirty="0">
                <a:solidFill>
                  <a:srgbClr val="343A4D"/>
                </a:solidFill>
                <a:effectLst/>
                <a:highlight>
                  <a:srgbClr val="F9FAFB"/>
                </a:highlight>
                <a:latin typeface="-apple-system"/>
              </a:rPr>
              <a:t>Created around each launch site</a:t>
            </a:r>
          </a:p>
          <a:p>
            <a:pPr marL="742950" lvl="1" indent="-285750" algn="ctr">
              <a:buFont typeface="+mj-lt"/>
              <a:buAutoNum type="arabicPeriod"/>
            </a:pPr>
            <a:r>
              <a:rPr lang="en-GB" b="0" i="0" dirty="0">
                <a:solidFill>
                  <a:srgbClr val="343A4D"/>
                </a:solidFill>
                <a:effectLst/>
                <a:highlight>
                  <a:srgbClr val="F9FAFB"/>
                </a:highlight>
                <a:latin typeface="-apple-system"/>
              </a:rPr>
              <a:t>Radius proportional to launch success rate Purpose: To visually represent the relative success of each site</a:t>
            </a:r>
          </a:p>
          <a:p>
            <a:pPr algn="ctr">
              <a:buFont typeface="+mj-lt"/>
              <a:buAutoNum type="arabicPeriod"/>
            </a:pPr>
            <a:r>
              <a:rPr lang="en-GB" b="1" i="0" dirty="0">
                <a:solidFill>
                  <a:srgbClr val="343A4D"/>
                </a:solidFill>
                <a:effectLst/>
                <a:highlight>
                  <a:srgbClr val="F9FAFB"/>
                </a:highlight>
                <a:latin typeface="-apple-system"/>
              </a:rPr>
              <a:t>Polylines</a:t>
            </a:r>
            <a:r>
              <a:rPr lang="en-GB" b="0" i="0" dirty="0">
                <a:solidFill>
                  <a:srgbClr val="343A4D"/>
                </a:solidFill>
                <a:effectLst/>
                <a:highlight>
                  <a:srgbClr val="F9FAFB"/>
                </a:highlight>
                <a:latin typeface="-apple-system"/>
              </a:rPr>
              <a:t>:</a:t>
            </a:r>
          </a:p>
          <a:p>
            <a:pPr marL="742950" lvl="1" indent="-285750" algn="ctr">
              <a:buFont typeface="+mj-lt"/>
              <a:buAutoNum type="arabicPeriod"/>
            </a:pPr>
            <a:r>
              <a:rPr lang="en-GB" b="0" i="0" dirty="0">
                <a:solidFill>
                  <a:srgbClr val="343A4D"/>
                </a:solidFill>
                <a:effectLst/>
                <a:highlight>
                  <a:srgbClr val="F9FAFB"/>
                </a:highlight>
                <a:latin typeface="-apple-system"/>
              </a:rPr>
              <a:t>Connected launch sites to their respective landing zones</a:t>
            </a:r>
          </a:p>
          <a:p>
            <a:pPr marL="742950" lvl="1" indent="-285750" algn="ctr">
              <a:buFont typeface="+mj-lt"/>
              <a:buAutoNum type="arabicPeriod"/>
            </a:pPr>
            <a:r>
              <a:rPr lang="en-GB" b="0" i="0" dirty="0">
                <a:solidFill>
                  <a:srgbClr val="343A4D"/>
                </a:solidFill>
                <a:effectLst/>
                <a:highlight>
                  <a:srgbClr val="F9FAFB"/>
                </a:highlight>
                <a:latin typeface="-apple-system"/>
              </a:rPr>
              <a:t>Color-coded based on landing success rate Purpose: To illustrate the trajectory and success of first stage returns</a:t>
            </a:r>
          </a:p>
          <a:p>
            <a:pPr algn="ctr">
              <a:buFont typeface="+mj-lt"/>
              <a:buAutoNum type="arabicPeriod"/>
            </a:pPr>
            <a:r>
              <a:rPr lang="en-GB" b="1" i="0" dirty="0">
                <a:solidFill>
                  <a:srgbClr val="343A4D"/>
                </a:solidFill>
                <a:effectLst/>
                <a:highlight>
                  <a:srgbClr val="F9FAFB"/>
                </a:highlight>
                <a:latin typeface="-apple-system"/>
              </a:rPr>
              <a:t>Heatmap Layer</a:t>
            </a:r>
            <a:r>
              <a:rPr lang="en-GB" b="0" i="0" dirty="0">
                <a:solidFill>
                  <a:srgbClr val="343A4D"/>
                </a:solidFill>
                <a:effectLst/>
                <a:highlight>
                  <a:srgbClr val="F9FAFB"/>
                </a:highlight>
                <a:latin typeface="-apple-system"/>
              </a:rPr>
              <a:t>:</a:t>
            </a:r>
          </a:p>
          <a:p>
            <a:pPr marL="742950" lvl="1" indent="-285750" algn="ctr">
              <a:buFont typeface="+mj-lt"/>
              <a:buAutoNum type="arabicPeriod"/>
            </a:pPr>
            <a:r>
              <a:rPr lang="en-GB" b="0" i="0" dirty="0">
                <a:solidFill>
                  <a:srgbClr val="343A4D"/>
                </a:solidFill>
                <a:effectLst/>
                <a:highlight>
                  <a:srgbClr val="F9FAFB"/>
                </a:highlight>
                <a:latin typeface="-apple-system"/>
              </a:rPr>
              <a:t>Showed density of launches across geographical areas Purpose: To highlight areas with high launch activity</a:t>
            </a:r>
          </a:p>
          <a:p>
            <a:pPr algn="ctr">
              <a:buFont typeface="+mj-lt"/>
              <a:buAutoNum type="arabicPeriod"/>
            </a:pPr>
            <a:r>
              <a:rPr lang="en-GB" b="1" i="0" dirty="0">
                <a:solidFill>
                  <a:srgbClr val="343A4D"/>
                </a:solidFill>
                <a:effectLst/>
                <a:highlight>
                  <a:srgbClr val="F9FAFB"/>
                </a:highlight>
                <a:latin typeface="-apple-system"/>
              </a:rPr>
              <a:t>Choropleth Layer</a:t>
            </a:r>
            <a:r>
              <a:rPr lang="en-GB" b="0" i="0" dirty="0">
                <a:solidFill>
                  <a:srgbClr val="343A4D"/>
                </a:solidFill>
                <a:effectLst/>
                <a:highlight>
                  <a:srgbClr val="F9FAFB"/>
                </a:highlight>
                <a:latin typeface="-apple-system"/>
              </a:rPr>
              <a:t>:</a:t>
            </a:r>
          </a:p>
          <a:p>
            <a:pPr marL="742950" lvl="1" indent="-285750" algn="ctr">
              <a:buFont typeface="+mj-lt"/>
              <a:buAutoNum type="arabicPeriod"/>
            </a:pPr>
            <a:r>
              <a:rPr lang="en-GB" b="0" i="0" dirty="0" err="1">
                <a:solidFill>
                  <a:srgbClr val="343A4D"/>
                </a:solidFill>
                <a:effectLst/>
                <a:highlight>
                  <a:srgbClr val="F9FAFB"/>
                </a:highlight>
                <a:latin typeface="-apple-system"/>
              </a:rPr>
              <a:t>Colored</a:t>
            </a:r>
            <a:r>
              <a:rPr lang="en-GB" b="0" i="0" dirty="0">
                <a:solidFill>
                  <a:srgbClr val="343A4D"/>
                </a:solidFill>
                <a:effectLst/>
                <a:highlight>
                  <a:srgbClr val="F9FAFB"/>
                </a:highlight>
                <a:latin typeface="-apple-system"/>
              </a:rPr>
              <a:t> states/countries based on number of launches Purpose: To display the distribution of launches across regions</a:t>
            </a:r>
          </a:p>
          <a:p>
            <a:pPr algn="ctr">
              <a:buFont typeface="+mj-lt"/>
              <a:buAutoNum type="arabicPeriod"/>
            </a:pPr>
            <a:r>
              <a:rPr lang="en-GB" b="1" i="0" dirty="0">
                <a:solidFill>
                  <a:srgbClr val="343A4D"/>
                </a:solidFill>
                <a:effectLst/>
                <a:highlight>
                  <a:srgbClr val="F9FAFB"/>
                </a:highlight>
                <a:latin typeface="-apple-system"/>
              </a:rPr>
              <a:t>Custom Icons</a:t>
            </a:r>
            <a:r>
              <a:rPr lang="en-GB" b="0" i="0" dirty="0">
                <a:solidFill>
                  <a:srgbClr val="343A4D"/>
                </a:solidFill>
                <a:effectLst/>
                <a:highlight>
                  <a:srgbClr val="F9FAFB"/>
                </a:highlight>
                <a:latin typeface="-apple-system"/>
              </a:rPr>
              <a:t>:</a:t>
            </a:r>
          </a:p>
          <a:p>
            <a:pPr marL="742950" lvl="1" indent="-285750" algn="ctr">
              <a:buFont typeface="+mj-lt"/>
              <a:buAutoNum type="arabicPeriod"/>
            </a:pPr>
            <a:r>
              <a:rPr lang="en-GB" b="0" i="0" dirty="0">
                <a:solidFill>
                  <a:srgbClr val="343A4D"/>
                </a:solidFill>
                <a:effectLst/>
                <a:highlight>
                  <a:srgbClr val="F9FAFB"/>
                </a:highlight>
                <a:latin typeface="-apple-system"/>
              </a:rPr>
              <a:t>Different </a:t>
            </a:r>
            <a:r>
              <a:rPr lang="en-GB" b="0" i="0" dirty="0" err="1">
                <a:solidFill>
                  <a:srgbClr val="343A4D"/>
                </a:solidFill>
                <a:effectLst/>
                <a:highlight>
                  <a:srgbClr val="F9FAFB"/>
                </a:highlight>
                <a:latin typeface="-apple-system"/>
              </a:rPr>
              <a:t>colors</a:t>
            </a:r>
            <a:r>
              <a:rPr lang="en-GB" b="0" i="0" dirty="0">
                <a:solidFill>
                  <a:srgbClr val="343A4D"/>
                </a:solidFill>
                <a:effectLst/>
                <a:highlight>
                  <a:srgbClr val="F9FAFB"/>
                </a:highlight>
                <a:latin typeface="-apple-system"/>
              </a:rPr>
              <a:t> for successful vs. failed launches Purpose: To enhance visual distinction between launch outcomes</a:t>
            </a:r>
          </a:p>
          <a:p>
            <a:pPr algn="ctr">
              <a:buFont typeface="+mj-lt"/>
              <a:buAutoNum type="arabicPeriod"/>
            </a:pPr>
            <a:r>
              <a:rPr lang="en-GB" b="1" i="0" dirty="0">
                <a:solidFill>
                  <a:srgbClr val="343A4D"/>
                </a:solidFill>
                <a:effectLst/>
                <a:highlight>
                  <a:srgbClr val="F9FAFB"/>
                </a:highlight>
                <a:latin typeface="-apple-system"/>
              </a:rPr>
              <a:t>Popup Windows</a:t>
            </a:r>
            <a:r>
              <a:rPr lang="en-GB" b="0" i="0" dirty="0">
                <a:solidFill>
                  <a:srgbClr val="343A4D"/>
                </a:solidFill>
                <a:effectLst/>
                <a:highlight>
                  <a:srgbClr val="F9FAFB"/>
                </a:highlight>
                <a:latin typeface="-apple-system"/>
              </a:rPr>
              <a:t>:</a:t>
            </a:r>
          </a:p>
          <a:p>
            <a:pPr marL="742950" lvl="1" indent="-285750" algn="ctr">
              <a:buFont typeface="+mj-lt"/>
              <a:buAutoNum type="arabicPeriod"/>
            </a:pPr>
            <a:r>
              <a:rPr lang="en-GB" b="0" i="0" dirty="0">
                <a:solidFill>
                  <a:srgbClr val="343A4D"/>
                </a:solidFill>
                <a:effectLst/>
                <a:highlight>
                  <a:srgbClr val="F9FAFB"/>
                </a:highlight>
                <a:latin typeface="-apple-system"/>
              </a:rPr>
              <a:t>Added to markers with detailed site information</a:t>
            </a:r>
          </a:p>
          <a:p>
            <a:pPr algn="ctr"/>
            <a:r>
              <a:rPr lang="en-GB" dirty="0" err="1">
                <a:hlinkClick r:id="rId3"/>
              </a:rPr>
              <a:t>Space_Y_Final_Project</a:t>
            </a:r>
            <a:r>
              <a:rPr lang="en-GB" dirty="0">
                <a:hlinkClick r:id="rId3"/>
              </a:rPr>
              <a:t>/</a:t>
            </a:r>
            <a:r>
              <a:rPr lang="en-GB" dirty="0" err="1">
                <a:hlinkClick r:id="rId3"/>
              </a:rPr>
              <a:t>lab_jupyter_launch_site_location.ipynb</a:t>
            </a:r>
            <a:r>
              <a:rPr lang="en-GB" dirty="0">
                <a:hlinkClick r:id="rId3"/>
              </a:rPr>
              <a:t> at main · Lalde004/</a:t>
            </a:r>
            <a:r>
              <a:rPr lang="en-GB" dirty="0" err="1">
                <a:hlinkClick r:id="rId3"/>
              </a:rPr>
              <a:t>Space_Y_Final_Project</a:t>
            </a:r>
            <a:r>
              <a:rPr lang="en-GB" dirty="0">
                <a:hlinkClick r:id="rId3"/>
              </a:rPr>
              <a:t> (github.com)</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70000" lnSpcReduction="20000"/>
          </a:bodyPr>
          <a:lstStyle/>
          <a:p>
            <a:pPr algn="ctr"/>
            <a:r>
              <a:rPr lang="en-GB" b="1" i="0" dirty="0">
                <a:solidFill>
                  <a:srgbClr val="343A4D"/>
                </a:solidFill>
                <a:effectLst/>
                <a:highlight>
                  <a:srgbClr val="F9FAFB"/>
                </a:highlight>
                <a:latin typeface="-apple-system"/>
              </a:rPr>
              <a:t>Plots/Graphs</a:t>
            </a:r>
            <a:r>
              <a:rPr lang="en-GB" b="0" i="0" dirty="0">
                <a:solidFill>
                  <a:srgbClr val="343A4D"/>
                </a:solidFill>
                <a:effectLst/>
                <a:highlight>
                  <a:srgbClr val="F9FAFB"/>
                </a:highlight>
                <a:latin typeface="-apple-system"/>
              </a:rPr>
              <a:t>:</a:t>
            </a:r>
          </a:p>
          <a:p>
            <a:pPr algn="ctr">
              <a:buFont typeface="+mj-lt"/>
              <a:buAutoNum type="arabicPeriod"/>
            </a:pPr>
            <a:r>
              <a:rPr lang="en-GB" b="0" i="0" dirty="0">
                <a:solidFill>
                  <a:srgbClr val="343A4D"/>
                </a:solidFill>
                <a:effectLst/>
                <a:highlight>
                  <a:srgbClr val="F9FAFB"/>
                </a:highlight>
                <a:latin typeface="-apple-system"/>
              </a:rPr>
              <a:t>Pie Chart: Launch success rate by site</a:t>
            </a:r>
          </a:p>
          <a:p>
            <a:pPr algn="ctr">
              <a:buFont typeface="+mj-lt"/>
              <a:buAutoNum type="arabicPeriod"/>
            </a:pPr>
            <a:r>
              <a:rPr lang="en-GB" b="0" i="0" dirty="0">
                <a:solidFill>
                  <a:srgbClr val="343A4D"/>
                </a:solidFill>
                <a:effectLst/>
                <a:highlight>
                  <a:srgbClr val="F9FAFB"/>
                </a:highlight>
                <a:latin typeface="-apple-system"/>
              </a:rPr>
              <a:t>Scatter Plot: Payload mass vs. launch outcome</a:t>
            </a:r>
          </a:p>
          <a:p>
            <a:pPr algn="ctr">
              <a:buFont typeface="+mj-lt"/>
              <a:buAutoNum type="arabicPeriod"/>
            </a:pPr>
            <a:r>
              <a:rPr lang="en-GB" b="0" i="0" dirty="0">
                <a:solidFill>
                  <a:srgbClr val="343A4D"/>
                </a:solidFill>
                <a:effectLst/>
                <a:highlight>
                  <a:srgbClr val="F9FAFB"/>
                </a:highlight>
                <a:latin typeface="-apple-system"/>
              </a:rPr>
              <a:t>Bar Chart: Launch success count by year</a:t>
            </a:r>
          </a:p>
          <a:p>
            <a:pPr algn="ctr">
              <a:buFont typeface="+mj-lt"/>
              <a:buAutoNum type="arabicPeriod"/>
            </a:pPr>
            <a:r>
              <a:rPr lang="en-GB" b="0" i="0" dirty="0">
                <a:solidFill>
                  <a:srgbClr val="343A4D"/>
                </a:solidFill>
                <a:effectLst/>
                <a:highlight>
                  <a:srgbClr val="F9FAFB"/>
                </a:highlight>
                <a:latin typeface="-apple-system"/>
              </a:rPr>
              <a:t>Line Graph: Launch success rate over time</a:t>
            </a:r>
          </a:p>
          <a:p>
            <a:pPr algn="ctr"/>
            <a:r>
              <a:rPr lang="en-GB" b="1" i="0" dirty="0">
                <a:solidFill>
                  <a:srgbClr val="343A4D"/>
                </a:solidFill>
                <a:effectLst/>
                <a:highlight>
                  <a:srgbClr val="F9FAFB"/>
                </a:highlight>
                <a:latin typeface="-apple-system"/>
              </a:rPr>
              <a:t>Interactions</a:t>
            </a:r>
            <a:r>
              <a:rPr lang="en-GB" b="0" i="0" dirty="0">
                <a:solidFill>
                  <a:srgbClr val="343A4D"/>
                </a:solidFill>
                <a:effectLst/>
                <a:highlight>
                  <a:srgbClr val="F9FAFB"/>
                </a:highlight>
                <a:latin typeface="-apple-system"/>
              </a:rPr>
              <a:t>:</a:t>
            </a:r>
          </a:p>
          <a:p>
            <a:pPr algn="ctr">
              <a:buFont typeface="+mj-lt"/>
              <a:buAutoNum type="arabicPeriod"/>
            </a:pPr>
            <a:r>
              <a:rPr lang="en-GB" b="0" i="0" dirty="0">
                <a:solidFill>
                  <a:srgbClr val="343A4D"/>
                </a:solidFill>
                <a:effectLst/>
                <a:highlight>
                  <a:srgbClr val="F9FAFB"/>
                </a:highlight>
                <a:latin typeface="-apple-system"/>
              </a:rPr>
              <a:t>Dropdown menu: Select launch site</a:t>
            </a:r>
          </a:p>
          <a:p>
            <a:pPr algn="ctr">
              <a:buFont typeface="+mj-lt"/>
              <a:buAutoNum type="arabicPeriod"/>
            </a:pPr>
            <a:r>
              <a:rPr lang="en-GB" b="0" i="0" dirty="0">
                <a:solidFill>
                  <a:srgbClr val="343A4D"/>
                </a:solidFill>
                <a:effectLst/>
                <a:highlight>
                  <a:srgbClr val="F9FAFB"/>
                </a:highlight>
                <a:latin typeface="-apple-system"/>
              </a:rPr>
              <a:t>Range Slider: Filter payload mass range</a:t>
            </a:r>
          </a:p>
          <a:p>
            <a:pPr algn="ctr">
              <a:buFont typeface="+mj-lt"/>
              <a:buAutoNum type="arabicPeriod"/>
            </a:pPr>
            <a:r>
              <a:rPr lang="en-GB" b="0" i="0" dirty="0">
                <a:solidFill>
                  <a:srgbClr val="343A4D"/>
                </a:solidFill>
                <a:effectLst/>
                <a:highlight>
                  <a:srgbClr val="F9FAFB"/>
                </a:highlight>
                <a:latin typeface="-apple-system"/>
              </a:rPr>
              <a:t>Radio Buttons: Choose orbit type</a:t>
            </a:r>
          </a:p>
          <a:p>
            <a:pPr algn="ctr">
              <a:buFont typeface="+mj-lt"/>
              <a:buAutoNum type="arabicPeriod"/>
            </a:pPr>
            <a:r>
              <a:rPr lang="en-GB" b="0" i="0" dirty="0">
                <a:solidFill>
                  <a:srgbClr val="343A4D"/>
                </a:solidFill>
                <a:effectLst/>
                <a:highlight>
                  <a:srgbClr val="F9FAFB"/>
                </a:highlight>
                <a:latin typeface="-apple-system"/>
              </a:rPr>
              <a:t>Date Picker: Select date range for analysis</a:t>
            </a:r>
          </a:p>
          <a:p>
            <a:pPr algn="ctr">
              <a:buFont typeface="+mj-lt"/>
              <a:buAutoNum type="arabicPeriod"/>
            </a:pPr>
            <a:endParaRPr lang="en-GB" b="0" i="0" dirty="0">
              <a:solidFill>
                <a:srgbClr val="343A4D"/>
              </a:solidFill>
              <a:effectLst/>
              <a:highlight>
                <a:srgbClr val="F9FAFB"/>
              </a:highlight>
              <a:latin typeface="-apple-system"/>
            </a:endParaRPr>
          </a:p>
          <a:p>
            <a:pPr marL="0" indent="0" algn="ctr">
              <a:buNone/>
            </a:pPr>
            <a:r>
              <a:rPr lang="en-GB" dirty="0">
                <a:hlinkClick r:id="rId3"/>
              </a:rPr>
              <a:t>Space_Y_Final_Project/spacex_records.py at main · Lalde004/</a:t>
            </a:r>
            <a:r>
              <a:rPr lang="en-GB" dirty="0" err="1">
                <a:hlinkClick r:id="rId3"/>
              </a:rPr>
              <a:t>Space_Y_Final_Project</a:t>
            </a:r>
            <a:r>
              <a:rPr lang="en-GB" dirty="0">
                <a:hlinkClick r:id="rId3"/>
              </a:rPr>
              <a:t> (github.com)</a:t>
            </a:r>
            <a:endParaRPr lang="en-GB" b="0" i="0" dirty="0">
              <a:solidFill>
                <a:srgbClr val="343A4D"/>
              </a:solidFill>
              <a:effectLst/>
              <a:highlight>
                <a:srgbClr val="F9FAFB"/>
              </a:highlight>
              <a:latin typeface="-apple-system"/>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60714"/>
            <a:ext cx="9745589" cy="5203372"/>
          </a:xfrm>
          <a:prstGeom prst="rect">
            <a:avLst/>
          </a:prstGeom>
        </p:spPr>
        <p:txBody>
          <a:bodyPr>
            <a:normAutofit fontScale="77500" lnSpcReduction="20000"/>
          </a:bodyPr>
          <a:lstStyle/>
          <a:p>
            <a:pPr algn="ctr"/>
            <a:r>
              <a:rPr lang="en-GB" b="0" i="0" dirty="0">
                <a:solidFill>
                  <a:srgbClr val="343A4D"/>
                </a:solidFill>
                <a:effectLst/>
                <a:highlight>
                  <a:srgbClr val="F9FAFB"/>
                </a:highlight>
                <a:latin typeface="-apple-system"/>
              </a:rPr>
              <a:t>Flowchart:</a:t>
            </a:r>
          </a:p>
          <a:p>
            <a:pPr algn="ctr"/>
            <a:r>
              <a:rPr lang="en-GB" b="0" i="0" dirty="0">
                <a:solidFill>
                  <a:srgbClr val="343A4D"/>
                </a:solidFill>
                <a:effectLst/>
                <a:highlight>
                  <a:srgbClr val="F9FAFB"/>
                </a:highlight>
                <a:latin typeface="-apple-system"/>
              </a:rPr>
              <a:t>[</a:t>
            </a:r>
            <a:r>
              <a:rPr lang="en-GB" b="0" i="0" dirty="0" err="1">
                <a:solidFill>
                  <a:srgbClr val="343A4D"/>
                </a:solidFill>
                <a:effectLst/>
                <a:highlight>
                  <a:srgbClr val="F9FAFB"/>
                </a:highlight>
                <a:latin typeface="-apple-system"/>
              </a:rPr>
              <a:t>Preprocessed</a:t>
            </a:r>
            <a:r>
              <a:rPr lang="en-GB" b="0" i="0" dirty="0">
                <a:solidFill>
                  <a:srgbClr val="343A4D"/>
                </a:solidFill>
                <a:effectLst/>
                <a:highlight>
                  <a:srgbClr val="F9FAFB"/>
                </a:highlight>
                <a:latin typeface="-apple-system"/>
              </a:rPr>
              <a:t> Data] → [Feature Selection] ↓ [Train-Test Split] → [Model Training] ↓ [Hyperparameter Tuning] → [Cross-Validation] ↓ [Model Evaluation] → [Model Comparison] ↓ [Select Best Model] → [Final Testing]</a:t>
            </a:r>
          </a:p>
          <a:p>
            <a:pPr marL="0" indent="0" algn="ctr">
              <a:buNone/>
            </a:pPr>
            <a:endParaRPr lang="en-GB" sz="2100" dirty="0">
              <a:solidFill>
                <a:srgbClr val="343A4D"/>
              </a:solidFill>
              <a:highlight>
                <a:srgbClr val="F9FAFB"/>
              </a:highlight>
              <a:latin typeface="-apple-system"/>
            </a:endParaRPr>
          </a:p>
          <a:p>
            <a:pPr marL="0" indent="0" algn="ctr">
              <a:buNone/>
            </a:pPr>
            <a:r>
              <a:rPr lang="en-GB" sz="2100" b="1" i="0" dirty="0">
                <a:solidFill>
                  <a:srgbClr val="343A4D"/>
                </a:solidFill>
                <a:effectLst/>
                <a:highlight>
                  <a:srgbClr val="F9FAFB"/>
                </a:highlight>
                <a:latin typeface="-apple-system"/>
              </a:rPr>
              <a:t>Process:</a:t>
            </a:r>
          </a:p>
          <a:p>
            <a:pPr algn="ctr">
              <a:buFont typeface="+mj-lt"/>
              <a:buAutoNum type="arabicPeriod"/>
            </a:pPr>
            <a:r>
              <a:rPr lang="en-GB" sz="2100" b="0" i="0" dirty="0">
                <a:solidFill>
                  <a:srgbClr val="343A4D"/>
                </a:solidFill>
                <a:effectLst/>
                <a:highlight>
                  <a:srgbClr val="F9FAFB"/>
                </a:highlight>
                <a:latin typeface="-apple-system"/>
              </a:rPr>
              <a:t>Selected relevant features based on EDA insights</a:t>
            </a:r>
          </a:p>
          <a:p>
            <a:pPr algn="ctr">
              <a:buFont typeface="+mj-lt"/>
              <a:buAutoNum type="arabicPeriod"/>
            </a:pPr>
            <a:r>
              <a:rPr lang="en-GB" sz="2100" b="0" i="0" dirty="0">
                <a:solidFill>
                  <a:srgbClr val="343A4D"/>
                </a:solidFill>
                <a:effectLst/>
                <a:highlight>
                  <a:srgbClr val="F9FAFB"/>
                </a:highlight>
                <a:latin typeface="-apple-system"/>
              </a:rPr>
              <a:t>Split data into training and testing sets (80-20 split)</a:t>
            </a:r>
          </a:p>
          <a:p>
            <a:pPr algn="ctr">
              <a:buFont typeface="+mj-lt"/>
              <a:buAutoNum type="arabicPeriod"/>
            </a:pPr>
            <a:r>
              <a:rPr lang="en-GB" sz="2100" b="0" i="0" dirty="0">
                <a:solidFill>
                  <a:srgbClr val="343A4D"/>
                </a:solidFill>
                <a:effectLst/>
                <a:highlight>
                  <a:srgbClr val="F9FAFB"/>
                </a:highlight>
                <a:latin typeface="-apple-system"/>
              </a:rPr>
              <a:t>Trained multiple models:</a:t>
            </a:r>
          </a:p>
          <a:p>
            <a:pPr marL="742950" lvl="1" indent="-285750" algn="ctr">
              <a:buFont typeface="+mj-lt"/>
              <a:buAutoNum type="arabicPeriod"/>
            </a:pPr>
            <a:r>
              <a:rPr lang="en-GB" sz="2100" b="0" i="0" dirty="0">
                <a:solidFill>
                  <a:srgbClr val="343A4D"/>
                </a:solidFill>
                <a:effectLst/>
                <a:highlight>
                  <a:srgbClr val="F9FAFB"/>
                </a:highlight>
                <a:latin typeface="-apple-system"/>
              </a:rPr>
              <a:t>Logistic Regression</a:t>
            </a:r>
          </a:p>
          <a:p>
            <a:pPr marL="742950" lvl="1" indent="-285750" algn="ctr">
              <a:buFont typeface="+mj-lt"/>
              <a:buAutoNum type="arabicPeriod"/>
            </a:pPr>
            <a:r>
              <a:rPr lang="en-GB" sz="2100" b="0" i="0" dirty="0">
                <a:solidFill>
                  <a:srgbClr val="343A4D"/>
                </a:solidFill>
                <a:effectLst/>
                <a:highlight>
                  <a:srgbClr val="F9FAFB"/>
                </a:highlight>
                <a:latin typeface="-apple-system"/>
              </a:rPr>
              <a:t>Support Vector Machine (SVM)</a:t>
            </a:r>
          </a:p>
          <a:p>
            <a:pPr marL="742950" lvl="1" indent="-285750" algn="ctr">
              <a:buFont typeface="+mj-lt"/>
              <a:buAutoNum type="arabicPeriod"/>
            </a:pPr>
            <a:r>
              <a:rPr lang="en-GB" sz="2100" b="0" i="0" dirty="0">
                <a:solidFill>
                  <a:srgbClr val="343A4D"/>
                </a:solidFill>
                <a:effectLst/>
                <a:highlight>
                  <a:srgbClr val="F9FAFB"/>
                </a:highlight>
                <a:latin typeface="-apple-system"/>
              </a:rPr>
              <a:t>Decision Tree</a:t>
            </a:r>
          </a:p>
          <a:p>
            <a:pPr marL="742950" lvl="1" indent="-285750" algn="ctr">
              <a:buFont typeface="+mj-lt"/>
              <a:buAutoNum type="arabicPeriod"/>
            </a:pPr>
            <a:r>
              <a:rPr lang="en-GB" sz="2100" b="0" i="0" dirty="0">
                <a:solidFill>
                  <a:srgbClr val="343A4D"/>
                </a:solidFill>
                <a:effectLst/>
                <a:highlight>
                  <a:srgbClr val="F9FAFB"/>
                </a:highlight>
                <a:latin typeface="-apple-system"/>
              </a:rPr>
              <a:t>K-Nearest </a:t>
            </a:r>
            <a:r>
              <a:rPr lang="en-GB" sz="2100" b="0" i="0" dirty="0" err="1">
                <a:solidFill>
                  <a:srgbClr val="343A4D"/>
                </a:solidFill>
                <a:effectLst/>
                <a:highlight>
                  <a:srgbClr val="F9FAFB"/>
                </a:highlight>
                <a:latin typeface="-apple-system"/>
              </a:rPr>
              <a:t>Neighbors</a:t>
            </a:r>
            <a:r>
              <a:rPr lang="en-GB" sz="2100" b="0" i="0" dirty="0">
                <a:solidFill>
                  <a:srgbClr val="343A4D"/>
                </a:solidFill>
                <a:effectLst/>
                <a:highlight>
                  <a:srgbClr val="F9FAFB"/>
                </a:highlight>
                <a:latin typeface="-apple-system"/>
              </a:rPr>
              <a:t> (KNN)</a:t>
            </a:r>
          </a:p>
          <a:p>
            <a:pPr algn="ctr">
              <a:buFont typeface="+mj-lt"/>
              <a:buAutoNum type="arabicPeriod"/>
            </a:pPr>
            <a:r>
              <a:rPr lang="en-GB" sz="2100" b="0" i="0" dirty="0">
                <a:solidFill>
                  <a:srgbClr val="343A4D"/>
                </a:solidFill>
                <a:effectLst/>
                <a:highlight>
                  <a:srgbClr val="F9FAFB"/>
                </a:highlight>
                <a:latin typeface="-apple-system"/>
              </a:rPr>
              <a:t>Performed hyperparameter tuning using </a:t>
            </a:r>
            <a:r>
              <a:rPr lang="en-GB" sz="2100" b="0" i="0" dirty="0" err="1">
                <a:solidFill>
                  <a:srgbClr val="343A4D"/>
                </a:solidFill>
                <a:effectLst/>
                <a:highlight>
                  <a:srgbClr val="F9FAFB"/>
                </a:highlight>
                <a:latin typeface="-apple-system"/>
              </a:rPr>
              <a:t>GridSearchCV</a:t>
            </a:r>
            <a:endParaRPr lang="en-GB" sz="2100" b="0" i="0" dirty="0">
              <a:solidFill>
                <a:srgbClr val="343A4D"/>
              </a:solidFill>
              <a:effectLst/>
              <a:highlight>
                <a:srgbClr val="F9FAFB"/>
              </a:highlight>
              <a:latin typeface="-apple-system"/>
            </a:endParaRPr>
          </a:p>
          <a:p>
            <a:pPr algn="ctr">
              <a:buFont typeface="+mj-lt"/>
              <a:buAutoNum type="arabicPeriod"/>
            </a:pPr>
            <a:r>
              <a:rPr lang="en-GB" sz="2100" b="0" i="0" dirty="0">
                <a:solidFill>
                  <a:srgbClr val="343A4D"/>
                </a:solidFill>
                <a:effectLst/>
                <a:highlight>
                  <a:srgbClr val="F9FAFB"/>
                </a:highlight>
                <a:latin typeface="-apple-system"/>
              </a:rPr>
              <a:t>Conducted 10-fold cross-validation for each model</a:t>
            </a:r>
          </a:p>
          <a:p>
            <a:pPr algn="ctr">
              <a:buFont typeface="+mj-lt"/>
              <a:buAutoNum type="arabicPeriod"/>
            </a:pPr>
            <a:r>
              <a:rPr lang="en-GB" sz="2100" b="0" i="0" dirty="0">
                <a:solidFill>
                  <a:srgbClr val="343A4D"/>
                </a:solidFill>
                <a:effectLst/>
                <a:highlight>
                  <a:srgbClr val="F9FAFB"/>
                </a:highlight>
                <a:latin typeface="-apple-system"/>
              </a:rPr>
              <a:t>Evaluated models using accuracy</a:t>
            </a:r>
          </a:p>
          <a:p>
            <a:pPr algn="ctr">
              <a:buFont typeface="+mj-lt"/>
              <a:buAutoNum type="arabicPeriod"/>
            </a:pPr>
            <a:r>
              <a:rPr lang="en-GB" sz="2100" b="0" i="0" dirty="0">
                <a:solidFill>
                  <a:srgbClr val="343A4D"/>
                </a:solidFill>
                <a:effectLst/>
                <a:highlight>
                  <a:srgbClr val="F9FAFB"/>
                </a:highlight>
                <a:latin typeface="-apple-system"/>
              </a:rPr>
              <a:t>Compared model performances</a:t>
            </a:r>
          </a:p>
          <a:p>
            <a:pPr marL="0" indent="0" algn="ctr">
              <a:buNone/>
            </a:pPr>
            <a:r>
              <a:rPr lang="en-GB" sz="1600" dirty="0" err="1">
                <a:hlinkClick r:id="rId3"/>
              </a:rPr>
              <a:t>Space_Y_Final_Project</a:t>
            </a:r>
            <a:r>
              <a:rPr lang="en-GB" sz="1600" dirty="0">
                <a:hlinkClick r:id="rId3"/>
              </a:rPr>
              <a:t>/</a:t>
            </a:r>
            <a:r>
              <a:rPr lang="en-GB" sz="1600" dirty="0" err="1">
                <a:hlinkClick r:id="rId3"/>
              </a:rPr>
              <a:t>SpaceX_Machine</a:t>
            </a:r>
            <a:r>
              <a:rPr lang="en-GB" sz="1600" dirty="0">
                <a:hlinkClick r:id="rId3"/>
              </a:rPr>
              <a:t> Learning Prediction_Part_5 (1).</a:t>
            </a:r>
            <a:r>
              <a:rPr lang="en-GB" sz="1600" dirty="0" err="1">
                <a:hlinkClick r:id="rId3"/>
              </a:rPr>
              <a:t>ipynb</a:t>
            </a:r>
            <a:r>
              <a:rPr lang="en-GB" sz="1600" dirty="0">
                <a:hlinkClick r:id="rId3"/>
              </a:rPr>
              <a:t> at main · Lalde004/</a:t>
            </a:r>
            <a:r>
              <a:rPr lang="en-GB" sz="1600" dirty="0" err="1">
                <a:hlinkClick r:id="rId3"/>
              </a:rPr>
              <a:t>Space_Y_Final_Project</a:t>
            </a:r>
            <a:r>
              <a:rPr lang="en-GB" sz="1600" dirty="0">
                <a:hlinkClick r:id="rId3"/>
              </a:rPr>
              <a:t> (github.com)</a:t>
            </a:r>
            <a:endParaRPr lang="en-GB" sz="2100" b="0" i="0" dirty="0">
              <a:solidFill>
                <a:srgbClr val="343A4D"/>
              </a:solidFill>
              <a:effectLst/>
              <a:highlight>
                <a:srgbClr val="F9FAFB"/>
              </a:highlight>
              <a:latin typeface="-apple-system"/>
            </a:endParaRPr>
          </a:p>
          <a:p>
            <a:pPr algn="ctr"/>
            <a:endParaRPr lang="en-GB" dirty="0">
              <a:solidFill>
                <a:srgbClr val="343A4D"/>
              </a:solidFill>
              <a:highlight>
                <a:srgbClr val="F9FAFB"/>
              </a:highlight>
              <a:latin typeface="-apple-system"/>
            </a:endParaRPr>
          </a:p>
          <a:p>
            <a:pPr algn="ctr"/>
            <a:endParaRPr lang="en-GB" b="0" i="0" dirty="0">
              <a:solidFill>
                <a:srgbClr val="343A4D"/>
              </a:solidFill>
              <a:effectLst/>
              <a:highlight>
                <a:srgbClr val="F9FAFB"/>
              </a:highlight>
              <a:latin typeface="-apple-system"/>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descr="A pie chart with a pie chart&#10;&#10;Description automatically generated with medium confidence">
            <a:extLst>
              <a:ext uri="{FF2B5EF4-FFF2-40B4-BE49-F238E27FC236}">
                <a16:creationId xmlns:a16="http://schemas.microsoft.com/office/drawing/2014/main" id="{81B5C2AF-CFCA-89C9-43BA-E22D6D46DFAF}"/>
              </a:ext>
            </a:extLst>
          </p:cNvPr>
          <p:cNvPicPr>
            <a:picLocks noChangeAspect="1"/>
          </p:cNvPicPr>
          <p:nvPr/>
        </p:nvPicPr>
        <p:blipFill>
          <a:blip r:embed="rId4"/>
          <a:stretch>
            <a:fillRect/>
          </a:stretch>
        </p:blipFill>
        <p:spPr>
          <a:xfrm>
            <a:off x="2231571" y="1339386"/>
            <a:ext cx="8373886" cy="4528014"/>
          </a:xfrm>
          <a:prstGeom prst="rect">
            <a:avLst/>
          </a:prstGeom>
        </p:spPr>
      </p:pic>
      <p:sp>
        <p:nvSpPr>
          <p:cNvPr id="5" name="TextBox 4">
            <a:extLst>
              <a:ext uri="{FF2B5EF4-FFF2-40B4-BE49-F238E27FC236}">
                <a16:creationId xmlns:a16="http://schemas.microsoft.com/office/drawing/2014/main" id="{855D95D7-A55E-B642-2D5B-679E8FDBBF8D}"/>
              </a:ext>
            </a:extLst>
          </p:cNvPr>
          <p:cNvSpPr txBox="1"/>
          <p:nvPr/>
        </p:nvSpPr>
        <p:spPr>
          <a:xfrm>
            <a:off x="1338943" y="5769429"/>
            <a:ext cx="9266514" cy="369332"/>
          </a:xfrm>
          <a:prstGeom prst="rect">
            <a:avLst/>
          </a:prstGeom>
          <a:noFill/>
        </p:spPr>
        <p:txBody>
          <a:bodyPr wrap="square" rtlCol="0">
            <a:spAutoFit/>
          </a:bodyPr>
          <a:lstStyle/>
          <a:p>
            <a:pPr algn="ctr"/>
            <a:r>
              <a:rPr lang="en-GB" dirty="0"/>
              <a:t>PREVIEW OF PLOTLY DASHBOARD</a:t>
            </a: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screen shot of a graph&#10;&#10;Description automatically generated">
            <a:extLst>
              <a:ext uri="{FF2B5EF4-FFF2-40B4-BE49-F238E27FC236}">
                <a16:creationId xmlns:a16="http://schemas.microsoft.com/office/drawing/2014/main" id="{E241B804-0785-C83C-6197-B523DABC2B49}"/>
              </a:ext>
            </a:extLst>
          </p:cNvPr>
          <p:cNvPicPr>
            <a:picLocks noChangeAspect="1"/>
          </p:cNvPicPr>
          <p:nvPr/>
        </p:nvPicPr>
        <p:blipFill>
          <a:blip r:embed="rId3"/>
          <a:stretch>
            <a:fillRect/>
          </a:stretch>
        </p:blipFill>
        <p:spPr>
          <a:xfrm>
            <a:off x="0" y="1509308"/>
            <a:ext cx="11985171" cy="383938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41411" y="1732300"/>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A graph with green dots&#10;&#10;Description automatically generated">
            <a:extLst>
              <a:ext uri="{FF2B5EF4-FFF2-40B4-BE49-F238E27FC236}">
                <a16:creationId xmlns:a16="http://schemas.microsoft.com/office/drawing/2014/main" id="{5865CDA9-44E2-6247-4961-B86676F0DFB4}"/>
              </a:ext>
            </a:extLst>
          </p:cNvPr>
          <p:cNvPicPr>
            <a:picLocks noChangeAspect="1"/>
          </p:cNvPicPr>
          <p:nvPr/>
        </p:nvPicPr>
        <p:blipFill>
          <a:blip r:embed="rId3"/>
          <a:stretch>
            <a:fillRect/>
          </a:stretch>
        </p:blipFill>
        <p:spPr>
          <a:xfrm>
            <a:off x="778351" y="1314112"/>
            <a:ext cx="10872238" cy="5394971"/>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 (3)</a:t>
            </a:r>
          </a:p>
          <a:p>
            <a:pPr>
              <a:lnSpc>
                <a:spcPct val="100000"/>
              </a:lnSpc>
              <a:spcBef>
                <a:spcPts val="1400"/>
              </a:spcBef>
            </a:pPr>
            <a:r>
              <a:rPr lang="en-US" sz="2200" dirty="0">
                <a:solidFill>
                  <a:schemeClr val="accent3">
                    <a:lumMod val="25000"/>
                  </a:schemeClr>
                </a:solidFill>
                <a:latin typeface="Abadi"/>
              </a:rPr>
              <a:t>Introduction (4)</a:t>
            </a:r>
          </a:p>
          <a:p>
            <a:pPr>
              <a:lnSpc>
                <a:spcPct val="100000"/>
              </a:lnSpc>
              <a:spcBef>
                <a:spcPts val="1400"/>
              </a:spcBef>
            </a:pPr>
            <a:r>
              <a:rPr lang="en-US" sz="2200" dirty="0">
                <a:solidFill>
                  <a:schemeClr val="accent3">
                    <a:lumMod val="25000"/>
                  </a:schemeClr>
                </a:solidFill>
                <a:latin typeface="Abadi"/>
              </a:rPr>
              <a:t>Methodology (6)</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A graph of blue bars&#10;&#10;Description automatically generated">
            <a:extLst>
              <a:ext uri="{FF2B5EF4-FFF2-40B4-BE49-F238E27FC236}">
                <a16:creationId xmlns:a16="http://schemas.microsoft.com/office/drawing/2014/main" id="{2BFC6E28-D6A7-C34E-4319-4D407C6B74AB}"/>
              </a:ext>
            </a:extLst>
          </p:cNvPr>
          <p:cNvPicPr>
            <a:picLocks noChangeAspect="1"/>
          </p:cNvPicPr>
          <p:nvPr/>
        </p:nvPicPr>
        <p:blipFill>
          <a:blip r:embed="rId3"/>
          <a:stretch>
            <a:fillRect/>
          </a:stretch>
        </p:blipFill>
        <p:spPr>
          <a:xfrm>
            <a:off x="659881" y="1463029"/>
            <a:ext cx="10872238" cy="539497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A graph of flight number and orbit by class&#10;&#10;Description automatically generated">
            <a:extLst>
              <a:ext uri="{FF2B5EF4-FFF2-40B4-BE49-F238E27FC236}">
                <a16:creationId xmlns:a16="http://schemas.microsoft.com/office/drawing/2014/main" id="{0CC323DA-43BA-B55C-56BA-B9048DFD495F}"/>
              </a:ext>
            </a:extLst>
          </p:cNvPr>
          <p:cNvPicPr>
            <a:picLocks noChangeAspect="1"/>
          </p:cNvPicPr>
          <p:nvPr/>
        </p:nvPicPr>
        <p:blipFill>
          <a:blip r:embed="rId3"/>
          <a:stretch>
            <a:fillRect/>
          </a:stretch>
        </p:blipFill>
        <p:spPr>
          <a:xfrm>
            <a:off x="522319" y="1278064"/>
            <a:ext cx="10899670" cy="539497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A graph of a graph&#10;&#10;Description automatically generated with medium confidence">
            <a:extLst>
              <a:ext uri="{FF2B5EF4-FFF2-40B4-BE49-F238E27FC236}">
                <a16:creationId xmlns:a16="http://schemas.microsoft.com/office/drawing/2014/main" id="{66C846C4-D835-75D3-E141-267F518CC104}"/>
              </a:ext>
            </a:extLst>
          </p:cNvPr>
          <p:cNvPicPr>
            <a:picLocks noChangeAspect="1"/>
          </p:cNvPicPr>
          <p:nvPr/>
        </p:nvPicPr>
        <p:blipFill>
          <a:blip r:embed="rId3"/>
          <a:stretch>
            <a:fillRect/>
          </a:stretch>
        </p:blipFill>
        <p:spPr>
          <a:xfrm>
            <a:off x="922116" y="1469570"/>
            <a:ext cx="10347768" cy="5388429"/>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A graph with a line going up&#10;&#10;Description automatically generated">
            <a:extLst>
              <a:ext uri="{FF2B5EF4-FFF2-40B4-BE49-F238E27FC236}">
                <a16:creationId xmlns:a16="http://schemas.microsoft.com/office/drawing/2014/main" id="{24510BF7-4038-6CC2-00D7-BDFBC18287DD}"/>
              </a:ext>
            </a:extLst>
          </p:cNvPr>
          <p:cNvPicPr>
            <a:picLocks noChangeAspect="1"/>
          </p:cNvPicPr>
          <p:nvPr/>
        </p:nvPicPr>
        <p:blipFill>
          <a:blip r:embed="rId3"/>
          <a:stretch>
            <a:fillRect/>
          </a:stretch>
        </p:blipFill>
        <p:spPr>
          <a:xfrm>
            <a:off x="549751" y="1032240"/>
            <a:ext cx="10872238" cy="539497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ctr">
              <a:lnSpc>
                <a:spcPct val="100000"/>
              </a:lnSpc>
              <a:spcBef>
                <a:spcPts val="1400"/>
              </a:spcBef>
            </a:pPr>
            <a:r>
              <a:rPr lang="en-GB" sz="1600" b="0" i="0" dirty="0">
                <a:solidFill>
                  <a:srgbClr val="0000FF"/>
                </a:solidFill>
                <a:effectLst/>
                <a:highlight>
                  <a:srgbClr val="F9FAFB"/>
                </a:highlight>
                <a:latin typeface="Monaco"/>
              </a:rPr>
              <a:t>SELECT</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DISTINCT</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LaunchSite</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FROM</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SpaceXLaunchData</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ORDER</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BY</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LaunchSite</a:t>
            </a:r>
            <a:r>
              <a:rPr lang="en-GB" sz="1600" b="0" i="0" dirty="0">
                <a:solidFill>
                  <a:srgbClr val="343A4D"/>
                </a:solidFill>
                <a:effectLst/>
                <a:highlight>
                  <a:srgbClr val="F9FAFB"/>
                </a:highlight>
                <a:latin typeface="Monaco"/>
              </a:rPr>
              <a:t>;</a:t>
            </a:r>
          </a:p>
          <a:p>
            <a:pPr algn="ctr">
              <a:lnSpc>
                <a:spcPct val="100000"/>
              </a:lnSpc>
              <a:spcBef>
                <a:spcPts val="1400"/>
              </a:spcBef>
            </a:pPr>
            <a:r>
              <a:rPr lang="en-GB" b="1" dirty="0">
                <a:solidFill>
                  <a:srgbClr val="343A4D"/>
                </a:solidFill>
                <a:highlight>
                  <a:srgbClr val="F9FAFB"/>
                </a:highlight>
                <a:latin typeface="Monaco"/>
              </a:rPr>
              <a:t>LAUNCH SITES</a:t>
            </a:r>
          </a:p>
          <a:p>
            <a:pPr algn="ctr">
              <a:buFont typeface="+mj-lt"/>
              <a:buAutoNum type="arabicPeriod"/>
            </a:pPr>
            <a:r>
              <a:rPr lang="en-GB" b="0" i="0" dirty="0">
                <a:solidFill>
                  <a:srgbClr val="343A4D"/>
                </a:solidFill>
                <a:effectLst/>
                <a:highlight>
                  <a:srgbClr val="F9FAFB"/>
                </a:highlight>
                <a:latin typeface="-apple-system"/>
              </a:rPr>
              <a:t>CCAFS LC-40: Cape Canaveral Air Force Station, Launch Complex 40</a:t>
            </a:r>
          </a:p>
          <a:p>
            <a:pPr algn="ctr">
              <a:buFont typeface="+mj-lt"/>
              <a:buAutoNum type="arabicPeriod"/>
            </a:pPr>
            <a:r>
              <a:rPr lang="en-GB" b="0" i="0" dirty="0">
                <a:solidFill>
                  <a:srgbClr val="343A4D"/>
                </a:solidFill>
                <a:effectLst/>
                <a:highlight>
                  <a:srgbClr val="F9FAFB"/>
                </a:highlight>
                <a:latin typeface="-apple-system"/>
              </a:rPr>
              <a:t>CCAFS SLC-40: Cape Canaveral Air Force Station, Space Launch Complex 40</a:t>
            </a:r>
          </a:p>
          <a:p>
            <a:pPr algn="ctr">
              <a:buFont typeface="+mj-lt"/>
              <a:buAutoNum type="arabicPeriod"/>
            </a:pPr>
            <a:r>
              <a:rPr lang="en-GB" b="0" i="0" dirty="0">
                <a:solidFill>
                  <a:srgbClr val="343A4D"/>
                </a:solidFill>
                <a:effectLst/>
                <a:highlight>
                  <a:srgbClr val="F9FAFB"/>
                </a:highlight>
                <a:latin typeface="-apple-system"/>
              </a:rPr>
              <a:t>KSC LC-39A: Kennedy Space </a:t>
            </a:r>
            <a:r>
              <a:rPr lang="en-GB" b="0" i="0" dirty="0" err="1">
                <a:solidFill>
                  <a:srgbClr val="343A4D"/>
                </a:solidFill>
                <a:effectLst/>
                <a:highlight>
                  <a:srgbClr val="F9FAFB"/>
                </a:highlight>
                <a:latin typeface="-apple-system"/>
              </a:rPr>
              <a:t>Center</a:t>
            </a:r>
            <a:r>
              <a:rPr lang="en-GB" b="0" i="0" dirty="0">
                <a:solidFill>
                  <a:srgbClr val="343A4D"/>
                </a:solidFill>
                <a:effectLst/>
                <a:highlight>
                  <a:srgbClr val="F9FAFB"/>
                </a:highlight>
                <a:latin typeface="-apple-system"/>
              </a:rPr>
              <a:t>, Launch Complex 39A</a:t>
            </a:r>
          </a:p>
          <a:p>
            <a:pPr algn="ctr">
              <a:buFont typeface="+mj-lt"/>
              <a:buAutoNum type="arabicPeriod"/>
            </a:pPr>
            <a:r>
              <a:rPr lang="en-GB" b="0" i="0" dirty="0">
                <a:solidFill>
                  <a:srgbClr val="343A4D"/>
                </a:solidFill>
                <a:effectLst/>
                <a:highlight>
                  <a:srgbClr val="F9FAFB"/>
                </a:highlight>
                <a:latin typeface="-apple-system"/>
              </a:rPr>
              <a:t>VAFB SLC-4E: Vandenberg Air Force Base, Space Launch Complex 4E</a:t>
            </a: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ctr">
              <a:lnSpc>
                <a:spcPct val="100000"/>
              </a:lnSpc>
              <a:spcBef>
                <a:spcPts val="1400"/>
              </a:spcBef>
            </a:pPr>
            <a:r>
              <a:rPr lang="en-GB" sz="1600" b="0" i="0" dirty="0">
                <a:solidFill>
                  <a:srgbClr val="0000FF"/>
                </a:solidFill>
                <a:effectLst/>
                <a:highlight>
                  <a:srgbClr val="F9FAFB"/>
                </a:highlight>
                <a:latin typeface="Monaco"/>
              </a:rPr>
              <a:t>SELECT</a:t>
            </a:r>
            <a:r>
              <a:rPr lang="en-GB" sz="1600" b="0" i="0" dirty="0">
                <a:solidFill>
                  <a:srgbClr val="343A4D"/>
                </a:solidFill>
                <a:effectLst/>
                <a:highlight>
                  <a:srgbClr val="F9FAFB"/>
                </a:highlight>
                <a:latin typeface="Monaco"/>
              </a:rPr>
              <a:t> * </a:t>
            </a:r>
            <a:r>
              <a:rPr lang="en-GB" sz="1600" b="0" i="0" dirty="0">
                <a:solidFill>
                  <a:srgbClr val="0000FF"/>
                </a:solidFill>
                <a:effectLst/>
                <a:highlight>
                  <a:srgbClr val="F9FAFB"/>
                </a:highlight>
                <a:latin typeface="Monaco"/>
              </a:rPr>
              <a:t>FROM</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SpaceXLaunchData</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WHERE</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LaunchSite</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LIKE</a:t>
            </a:r>
            <a:r>
              <a:rPr lang="en-GB" sz="1600" b="0" i="0" dirty="0">
                <a:solidFill>
                  <a:srgbClr val="343A4D"/>
                </a:solidFill>
                <a:effectLst/>
                <a:highlight>
                  <a:srgbClr val="F9FAFB"/>
                </a:highlight>
                <a:latin typeface="Monaco"/>
              </a:rPr>
              <a:t> </a:t>
            </a:r>
            <a:r>
              <a:rPr lang="en-GB" sz="1600" b="0" i="0" dirty="0">
                <a:solidFill>
                  <a:srgbClr val="A31515"/>
                </a:solidFill>
                <a:effectLst/>
                <a:highlight>
                  <a:srgbClr val="F9FAFB"/>
                </a:highlight>
                <a:latin typeface="Monaco"/>
              </a:rPr>
              <a:t>'CCA%'</a:t>
            </a:r>
            <a:r>
              <a:rPr lang="en-GB" sz="1600" b="0" i="0" dirty="0">
                <a:solidFill>
                  <a:srgbClr val="343A4D"/>
                </a:solidFill>
                <a:effectLst/>
                <a:highlight>
                  <a:srgbClr val="F9FAFB"/>
                </a:highlight>
                <a:latin typeface="Monaco"/>
              </a:rPr>
              <a:t> LIMIT </a:t>
            </a:r>
            <a:r>
              <a:rPr lang="en-GB" sz="1600" b="0" i="0" dirty="0">
                <a:solidFill>
                  <a:srgbClr val="09885A"/>
                </a:solidFill>
                <a:effectLst/>
                <a:highlight>
                  <a:srgbClr val="F9FAFB"/>
                </a:highlight>
                <a:latin typeface="Monaco"/>
              </a:rPr>
              <a:t>5</a:t>
            </a:r>
            <a:r>
              <a:rPr lang="en-GB" sz="1600" b="0" i="0" dirty="0">
                <a:solidFill>
                  <a:srgbClr val="343A4D"/>
                </a:solidFill>
                <a:effectLst/>
                <a:highlight>
                  <a:srgbClr val="F9FAFB"/>
                </a:highlight>
                <a:latin typeface="Monaco"/>
              </a:rPr>
              <a: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descr="A screenshot of a computer&#10;&#10;Description automatically generated">
            <a:extLst>
              <a:ext uri="{FF2B5EF4-FFF2-40B4-BE49-F238E27FC236}">
                <a16:creationId xmlns:a16="http://schemas.microsoft.com/office/drawing/2014/main" id="{7BFEF305-7C61-716E-3CFD-68C0426FED85}"/>
              </a:ext>
            </a:extLst>
          </p:cNvPr>
          <p:cNvPicPr>
            <a:picLocks noChangeAspect="1"/>
          </p:cNvPicPr>
          <p:nvPr/>
        </p:nvPicPr>
        <p:blipFill>
          <a:blip r:embed="rId3"/>
          <a:stretch>
            <a:fillRect/>
          </a:stretch>
        </p:blipFill>
        <p:spPr>
          <a:xfrm>
            <a:off x="1796143" y="2830777"/>
            <a:ext cx="8719455" cy="269916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ctr">
              <a:lnSpc>
                <a:spcPct val="100000"/>
              </a:lnSpc>
              <a:spcBef>
                <a:spcPts val="1400"/>
              </a:spcBef>
            </a:pPr>
            <a:r>
              <a:rPr lang="en-GB" sz="1600" b="0" i="0" dirty="0">
                <a:solidFill>
                  <a:srgbClr val="0000FF"/>
                </a:solidFill>
                <a:effectLst/>
                <a:highlight>
                  <a:srgbClr val="F9FAFB"/>
                </a:highlight>
                <a:latin typeface="Monaco"/>
              </a:rPr>
              <a:t>SELECT</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SUM</a:t>
            </a:r>
            <a:r>
              <a:rPr lang="en-GB" sz="1600" b="0" i="0" dirty="0">
                <a:solidFill>
                  <a:srgbClr val="343A4D"/>
                </a:solidFill>
                <a:effectLst/>
                <a:highlight>
                  <a:srgbClr val="F9FAFB"/>
                </a:highlight>
                <a:latin typeface="Monaco"/>
              </a:rPr>
              <a:t>(</a:t>
            </a:r>
            <a:r>
              <a:rPr lang="en-GB" sz="1600" b="0" i="0" dirty="0" err="1">
                <a:solidFill>
                  <a:srgbClr val="343A4D"/>
                </a:solidFill>
                <a:effectLst/>
                <a:highlight>
                  <a:srgbClr val="F9FAFB"/>
                </a:highlight>
                <a:latin typeface="Monaco"/>
              </a:rPr>
              <a:t>PayloadMass</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AS</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TotalNASAPayload</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FROM</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SpaceXLaunchData</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WHERE</a:t>
            </a:r>
            <a:r>
              <a:rPr lang="en-GB" sz="1600" b="0" i="0" dirty="0">
                <a:solidFill>
                  <a:srgbClr val="343A4D"/>
                </a:solidFill>
                <a:effectLst/>
                <a:highlight>
                  <a:srgbClr val="F9FAFB"/>
                </a:highlight>
                <a:latin typeface="Monaco"/>
              </a:rPr>
              <a:t> Customer = </a:t>
            </a:r>
            <a:r>
              <a:rPr lang="en-GB" sz="1600" b="0" i="0" dirty="0">
                <a:solidFill>
                  <a:srgbClr val="A31515"/>
                </a:solidFill>
                <a:effectLst/>
                <a:highlight>
                  <a:srgbClr val="F9FAFB"/>
                </a:highlight>
                <a:latin typeface="Monaco"/>
              </a:rPr>
              <a:t>'NASA'</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OR</a:t>
            </a:r>
            <a:r>
              <a:rPr lang="en-GB" sz="1600" b="0" i="0" dirty="0">
                <a:solidFill>
                  <a:srgbClr val="343A4D"/>
                </a:solidFill>
                <a:effectLst/>
                <a:highlight>
                  <a:srgbClr val="F9FAFB"/>
                </a:highlight>
                <a:latin typeface="Monaco"/>
              </a:rPr>
              <a:t> Customer </a:t>
            </a:r>
            <a:r>
              <a:rPr lang="en-GB" sz="1600" b="0" i="0" dirty="0">
                <a:solidFill>
                  <a:srgbClr val="0000FF"/>
                </a:solidFill>
                <a:effectLst/>
                <a:highlight>
                  <a:srgbClr val="F9FAFB"/>
                </a:highlight>
                <a:latin typeface="Monaco"/>
              </a:rPr>
              <a:t>LIKE</a:t>
            </a:r>
            <a:r>
              <a:rPr lang="en-GB" sz="1600" b="0" i="0" dirty="0">
                <a:solidFill>
                  <a:srgbClr val="343A4D"/>
                </a:solidFill>
                <a:effectLst/>
                <a:highlight>
                  <a:srgbClr val="F9FAFB"/>
                </a:highlight>
                <a:latin typeface="Monaco"/>
              </a:rPr>
              <a:t> </a:t>
            </a:r>
            <a:r>
              <a:rPr lang="en-GB" sz="1600" b="0" i="0" dirty="0">
                <a:solidFill>
                  <a:srgbClr val="A31515"/>
                </a:solidFill>
                <a:effectLst/>
                <a:highlight>
                  <a:srgbClr val="F9FAFB"/>
                </a:highlight>
                <a:latin typeface="Monaco"/>
              </a:rPr>
              <a:t>'%NASA%’</a:t>
            </a:r>
            <a:r>
              <a:rPr lang="en-GB" sz="1600" b="0" i="0" dirty="0">
                <a:solidFill>
                  <a:srgbClr val="343A4D"/>
                </a:solidFill>
                <a:effectLst/>
                <a:highlight>
                  <a:srgbClr val="F9FAFB"/>
                </a:highlight>
                <a:latin typeface="Monaco"/>
              </a:rPr>
              <a:t>;</a:t>
            </a:r>
          </a:p>
          <a:p>
            <a:pPr marL="0" indent="0" algn="ctr">
              <a:lnSpc>
                <a:spcPct val="100000"/>
              </a:lnSpc>
              <a:spcBef>
                <a:spcPts val="1400"/>
              </a:spcBef>
              <a:buNone/>
            </a:pPr>
            <a:endParaRPr lang="en-GB" sz="1600" b="0" i="0" dirty="0">
              <a:solidFill>
                <a:srgbClr val="343A4D"/>
              </a:solidFill>
              <a:effectLst/>
              <a:highlight>
                <a:srgbClr val="F9FAFB"/>
              </a:highlight>
              <a:latin typeface="Monaco"/>
            </a:endParaRPr>
          </a:p>
          <a:p>
            <a:pPr algn="ctr">
              <a:lnSpc>
                <a:spcPct val="100000"/>
              </a:lnSpc>
              <a:spcBef>
                <a:spcPts val="1400"/>
              </a:spcBef>
            </a:pPr>
            <a:r>
              <a:rPr lang="en-GB" b="0" i="0" dirty="0">
                <a:solidFill>
                  <a:srgbClr val="343A4D"/>
                </a:solidFill>
                <a:effectLst/>
                <a:highlight>
                  <a:srgbClr val="F9FAFB"/>
                </a:highlight>
                <a:latin typeface="-apple-system"/>
              </a:rPr>
              <a:t>Total NASA Payload: 45,596.0 kg</a:t>
            </a:r>
            <a:endParaRPr lang="en-GB" dirty="0">
              <a:solidFill>
                <a:srgbClr val="343A4D"/>
              </a:solidFill>
              <a:highlight>
                <a:srgbClr val="F9FAFB"/>
              </a:highlight>
              <a:latin typeface="Monaco"/>
            </a:endParaRPr>
          </a:p>
          <a:p>
            <a:pPr algn="ctr"/>
            <a:r>
              <a:rPr lang="en-GB" sz="2400" b="0" i="0" dirty="0">
                <a:solidFill>
                  <a:srgbClr val="343A4D"/>
                </a:solidFill>
                <a:effectLst/>
                <a:highlight>
                  <a:srgbClr val="F9FAFB"/>
                </a:highlight>
                <a:latin typeface="-apple-system"/>
              </a:rPr>
              <a:t>Key points about this result:</a:t>
            </a:r>
          </a:p>
          <a:p>
            <a:pPr algn="ctr">
              <a:buFont typeface="+mj-lt"/>
              <a:buAutoNum type="arabicPeriod"/>
            </a:pPr>
            <a:r>
              <a:rPr lang="en-GB" sz="2400" b="0" i="0" dirty="0">
                <a:solidFill>
                  <a:srgbClr val="343A4D"/>
                </a:solidFill>
                <a:effectLst/>
                <a:highlight>
                  <a:srgbClr val="F9FAFB"/>
                </a:highlight>
                <a:latin typeface="-apple-system"/>
              </a:rPr>
              <a:t>The query sums up the </a:t>
            </a:r>
            <a:r>
              <a:rPr lang="en-GB" sz="2400" b="0" i="0" dirty="0" err="1">
                <a:solidFill>
                  <a:srgbClr val="343A4D"/>
                </a:solidFill>
                <a:effectLst/>
                <a:highlight>
                  <a:srgbClr val="F9FAFB"/>
                </a:highlight>
                <a:latin typeface="-apple-system"/>
              </a:rPr>
              <a:t>PayloadMass</a:t>
            </a:r>
            <a:r>
              <a:rPr lang="en-GB" sz="2400" b="0" i="0" dirty="0">
                <a:solidFill>
                  <a:srgbClr val="343A4D"/>
                </a:solidFill>
                <a:effectLst/>
                <a:highlight>
                  <a:srgbClr val="F9FAFB"/>
                </a:highlight>
                <a:latin typeface="-apple-system"/>
              </a:rPr>
              <a:t> for all launches where the Customer is either exactly 'NASA' or contains 'NASA' in its name (to catch variations like 'NASA/NOAA').</a:t>
            </a:r>
          </a:p>
          <a:p>
            <a:pPr algn="ctr">
              <a:buFont typeface="+mj-lt"/>
              <a:buAutoNum type="arabicPeriod"/>
            </a:pPr>
            <a:r>
              <a:rPr lang="en-GB" sz="2400" b="0" i="0" dirty="0">
                <a:solidFill>
                  <a:srgbClr val="343A4D"/>
                </a:solidFill>
                <a:effectLst/>
                <a:highlight>
                  <a:srgbClr val="F9FAFB"/>
                </a:highlight>
                <a:latin typeface="-apple-system"/>
              </a:rPr>
              <a:t>The total of 45,596.0 kg represents the cumulative mass of all payloads SpaceX has launched for NASA missions</a:t>
            </a:r>
            <a:r>
              <a:rPr lang="en-GB" sz="1600" b="0" i="0" dirty="0">
                <a:solidFill>
                  <a:srgbClr val="343A4D"/>
                </a:solidFill>
                <a:effectLst/>
                <a:highlight>
                  <a:srgbClr val="F9FAFB"/>
                </a:highlight>
                <a:latin typeface="-apple-system"/>
              </a:rPr>
              <a:t>.</a:t>
            </a: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ctr">
              <a:lnSpc>
                <a:spcPct val="100000"/>
              </a:lnSpc>
              <a:spcBef>
                <a:spcPts val="1400"/>
              </a:spcBef>
            </a:pPr>
            <a:r>
              <a:rPr lang="en-GB" sz="1600" b="0" i="0" dirty="0">
                <a:solidFill>
                  <a:srgbClr val="0000FF"/>
                </a:solidFill>
                <a:effectLst/>
                <a:highlight>
                  <a:srgbClr val="F9FAFB"/>
                </a:highlight>
                <a:latin typeface="Monaco"/>
              </a:rPr>
              <a:t>SELECT</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AVG</a:t>
            </a:r>
            <a:r>
              <a:rPr lang="en-GB" sz="1600" b="0" i="0" dirty="0">
                <a:solidFill>
                  <a:srgbClr val="343A4D"/>
                </a:solidFill>
                <a:effectLst/>
                <a:highlight>
                  <a:srgbClr val="F9FAFB"/>
                </a:highlight>
                <a:latin typeface="Monaco"/>
              </a:rPr>
              <a:t>(</a:t>
            </a:r>
            <a:r>
              <a:rPr lang="en-GB" sz="1600" b="0" i="0" dirty="0" err="1">
                <a:solidFill>
                  <a:srgbClr val="343A4D"/>
                </a:solidFill>
                <a:effectLst/>
                <a:highlight>
                  <a:srgbClr val="F9FAFB"/>
                </a:highlight>
                <a:latin typeface="Monaco"/>
              </a:rPr>
              <a:t>PayloadMass</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AS</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AveragePayloadMass</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FROM</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SpaceXLaunchData</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WHERE</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BoosterVersion</a:t>
            </a:r>
            <a:r>
              <a:rPr lang="en-GB" sz="1600" b="0" i="0" dirty="0">
                <a:solidFill>
                  <a:srgbClr val="343A4D"/>
                </a:solidFill>
                <a:effectLst/>
                <a:highlight>
                  <a:srgbClr val="F9FAFB"/>
                </a:highlight>
                <a:latin typeface="Monaco"/>
              </a:rPr>
              <a:t> = </a:t>
            </a:r>
            <a:r>
              <a:rPr lang="en-GB" sz="1600" b="0" i="0" dirty="0">
                <a:solidFill>
                  <a:srgbClr val="A31515"/>
                </a:solidFill>
                <a:effectLst/>
                <a:highlight>
                  <a:srgbClr val="F9FAFB"/>
                </a:highlight>
                <a:latin typeface="Monaco"/>
              </a:rPr>
              <a:t>'F9 v1.1’</a:t>
            </a:r>
            <a:r>
              <a:rPr lang="en-GB" sz="1600" b="0" i="0" dirty="0">
                <a:solidFill>
                  <a:srgbClr val="343A4D"/>
                </a:solidFill>
                <a:effectLst/>
                <a:highlight>
                  <a:srgbClr val="F9FAFB"/>
                </a:highlight>
                <a:latin typeface="Monaco"/>
              </a:rPr>
              <a:t>;</a:t>
            </a:r>
          </a:p>
          <a:p>
            <a:pPr algn="ctr">
              <a:lnSpc>
                <a:spcPct val="100000"/>
              </a:lnSpc>
              <a:spcBef>
                <a:spcPts val="1400"/>
              </a:spcBef>
            </a:pPr>
            <a:endParaRPr lang="en-GB" sz="1600" dirty="0">
              <a:solidFill>
                <a:srgbClr val="343A4D"/>
              </a:solidFill>
              <a:highlight>
                <a:srgbClr val="F9FAFB"/>
              </a:highlight>
              <a:latin typeface="Monaco"/>
            </a:endParaRPr>
          </a:p>
          <a:p>
            <a:pPr algn="ctr"/>
            <a:r>
              <a:rPr lang="en-GB" sz="2400" dirty="0">
                <a:effectLst/>
              </a:rPr>
              <a:t>Average Payload Mass for F9 v1.1: 2,534.67 kg</a:t>
            </a:r>
          </a:p>
          <a:p>
            <a:pPr algn="ctr"/>
            <a:r>
              <a:rPr lang="en-GB" sz="2400" dirty="0">
                <a:effectLst/>
              </a:rPr>
              <a:t>Key points about this result:</a:t>
            </a:r>
          </a:p>
          <a:p>
            <a:pPr algn="ctr">
              <a:buFont typeface="+mj-lt"/>
              <a:buAutoNum type="arabicPeriod"/>
            </a:pPr>
            <a:r>
              <a:rPr lang="en-GB" sz="2400" b="0" i="0" dirty="0">
                <a:effectLst/>
                <a:highlight>
                  <a:srgbClr val="F9FAFB"/>
                </a:highlight>
                <a:latin typeface="-apple-system"/>
              </a:rPr>
              <a:t>The Falcon 9 v1.1 was an upgraded version of the original Falcon 9, introduced in 2013.</a:t>
            </a:r>
          </a:p>
          <a:p>
            <a:pPr algn="ctr">
              <a:buFont typeface="+mj-lt"/>
              <a:buAutoNum type="arabicPeriod"/>
            </a:pPr>
            <a:r>
              <a:rPr lang="en-GB" sz="2400" b="0" i="0" dirty="0">
                <a:effectLst/>
                <a:highlight>
                  <a:srgbClr val="F9FAFB"/>
                </a:highlight>
                <a:latin typeface="-apple-system"/>
              </a:rPr>
              <a:t>The average payload of 2,534.67 kg (assuming the unit is kilograms) represents the typical mass of payloads this version of the Falcon 9 carried.</a:t>
            </a:r>
          </a:p>
          <a:p>
            <a:br>
              <a:rPr lang="en-GB" sz="1600" b="0" i="0" dirty="0">
                <a:effectLst/>
                <a:highlight>
                  <a:srgbClr val="F9FAFB"/>
                </a:highlight>
                <a:latin typeface="-apple-system"/>
              </a:rPr>
            </a:br>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gn="ctr">
              <a:lnSpc>
                <a:spcPct val="100000"/>
              </a:lnSpc>
              <a:spcBef>
                <a:spcPts val="1400"/>
              </a:spcBef>
            </a:pPr>
            <a:r>
              <a:rPr lang="en-GB" sz="1600" b="0" i="0" dirty="0">
                <a:solidFill>
                  <a:srgbClr val="0000FF"/>
                </a:solidFill>
                <a:effectLst/>
                <a:highlight>
                  <a:srgbClr val="F9FAFB"/>
                </a:highlight>
                <a:latin typeface="Monaco"/>
              </a:rPr>
              <a:t>SELECT</a:t>
            </a:r>
            <a:r>
              <a:rPr lang="en-GB" sz="1600" b="0" i="0" dirty="0">
                <a:solidFill>
                  <a:srgbClr val="343A4D"/>
                </a:solidFill>
                <a:effectLst/>
                <a:highlight>
                  <a:srgbClr val="F9FAFB"/>
                </a:highlight>
                <a:latin typeface="Monaco"/>
              </a:rPr>
              <a:t> </a:t>
            </a:r>
            <a:r>
              <a:rPr lang="en-GB" sz="1600" b="0" i="0" dirty="0">
                <a:solidFill>
                  <a:srgbClr val="A31515"/>
                </a:solidFill>
                <a:effectLst/>
                <a:highlight>
                  <a:srgbClr val="F9FAFB"/>
                </a:highlight>
                <a:latin typeface="Monaco"/>
              </a:rPr>
              <a:t>Date</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LaunchSite</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LandingOutcome</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FROM</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SpaceXLaunchData</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WHERE</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LandingOutcome</a:t>
            </a:r>
            <a:r>
              <a:rPr lang="en-GB" sz="1600" b="0" i="0" dirty="0">
                <a:solidFill>
                  <a:srgbClr val="343A4D"/>
                </a:solidFill>
                <a:effectLst/>
                <a:highlight>
                  <a:srgbClr val="F9FAFB"/>
                </a:highlight>
                <a:latin typeface="Monaco"/>
              </a:rPr>
              <a:t> = </a:t>
            </a:r>
            <a:r>
              <a:rPr lang="en-GB" sz="1600" b="0" i="0" dirty="0">
                <a:solidFill>
                  <a:srgbClr val="A31515"/>
                </a:solidFill>
                <a:effectLst/>
                <a:highlight>
                  <a:srgbClr val="F9FAFB"/>
                </a:highlight>
                <a:latin typeface="Monaco"/>
              </a:rPr>
              <a:t>'Success (ground pad)'</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ORDER</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BY</a:t>
            </a:r>
            <a:r>
              <a:rPr lang="en-GB" sz="1600" b="0" i="0" dirty="0">
                <a:solidFill>
                  <a:srgbClr val="343A4D"/>
                </a:solidFill>
                <a:effectLst/>
                <a:highlight>
                  <a:srgbClr val="F9FAFB"/>
                </a:highlight>
                <a:latin typeface="Monaco"/>
              </a:rPr>
              <a:t> </a:t>
            </a:r>
            <a:r>
              <a:rPr lang="en-GB" sz="1600" b="0" i="0" dirty="0">
                <a:solidFill>
                  <a:srgbClr val="A31515"/>
                </a:solidFill>
                <a:effectLst/>
                <a:highlight>
                  <a:srgbClr val="F9FAFB"/>
                </a:highlight>
                <a:latin typeface="Monaco"/>
              </a:rPr>
              <a:t>Date</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ASC</a:t>
            </a:r>
            <a:r>
              <a:rPr lang="en-GB" sz="1600" b="0" i="0" dirty="0">
                <a:solidFill>
                  <a:srgbClr val="343A4D"/>
                </a:solidFill>
                <a:effectLst/>
                <a:highlight>
                  <a:srgbClr val="F9FAFB"/>
                </a:highlight>
                <a:latin typeface="Monaco"/>
              </a:rPr>
              <a:t> LIMIT </a:t>
            </a:r>
            <a:r>
              <a:rPr lang="en-GB" sz="1600" b="0" i="0" dirty="0">
                <a:solidFill>
                  <a:srgbClr val="09885A"/>
                </a:solidFill>
                <a:effectLst/>
                <a:highlight>
                  <a:srgbClr val="F9FAFB"/>
                </a:highlight>
                <a:latin typeface="Monaco"/>
              </a:rPr>
              <a:t>1</a:t>
            </a:r>
            <a:r>
              <a:rPr lang="en-GB" sz="1600" b="0" i="0" dirty="0">
                <a:solidFill>
                  <a:srgbClr val="343A4D"/>
                </a:solidFill>
                <a:effectLst/>
                <a:highlight>
                  <a:srgbClr val="F9FAFB"/>
                </a:highlight>
                <a:latin typeface="Monaco"/>
              </a:rPr>
              <a:t>;</a:t>
            </a:r>
          </a:p>
          <a:p>
            <a:pPr algn="ctr">
              <a:lnSpc>
                <a:spcPct val="100000"/>
              </a:lnSpc>
              <a:spcBef>
                <a:spcPts val="1400"/>
              </a:spcBef>
            </a:pPr>
            <a:endParaRPr lang="en-GB" sz="1600" dirty="0">
              <a:solidFill>
                <a:srgbClr val="343A4D"/>
              </a:solidFill>
              <a:highlight>
                <a:srgbClr val="F9FAFB"/>
              </a:highlight>
              <a:latin typeface="Monaco"/>
            </a:endParaRPr>
          </a:p>
          <a:p>
            <a:pPr algn="ctr"/>
            <a:r>
              <a:rPr lang="en-GB" sz="1600" b="1" i="0" dirty="0">
                <a:solidFill>
                  <a:srgbClr val="343A4D"/>
                </a:solidFill>
                <a:effectLst/>
                <a:highlight>
                  <a:srgbClr val="F9FAFB"/>
                </a:highlight>
                <a:latin typeface="-apple-system"/>
              </a:rPr>
              <a:t>First Successful Ground Pad Landing:</a:t>
            </a:r>
          </a:p>
          <a:p>
            <a:pPr algn="ctr">
              <a:buFont typeface="Arial" panose="020B0604020202020204" pitchFamily="34" charset="0"/>
              <a:buChar char="•"/>
            </a:pPr>
            <a:r>
              <a:rPr lang="en-GB" sz="1600" b="0" i="0" dirty="0">
                <a:solidFill>
                  <a:srgbClr val="343A4D"/>
                </a:solidFill>
                <a:effectLst/>
                <a:highlight>
                  <a:srgbClr val="F9FAFB"/>
                </a:highlight>
                <a:latin typeface="-apple-system"/>
              </a:rPr>
              <a:t>Date: December 22, 2015</a:t>
            </a:r>
          </a:p>
          <a:p>
            <a:pPr algn="ctr">
              <a:buFont typeface="Arial" panose="020B0604020202020204" pitchFamily="34" charset="0"/>
              <a:buChar char="•"/>
            </a:pPr>
            <a:r>
              <a:rPr lang="en-GB" sz="1600" b="0" i="0" dirty="0">
                <a:solidFill>
                  <a:srgbClr val="343A4D"/>
                </a:solidFill>
                <a:effectLst/>
                <a:highlight>
                  <a:srgbClr val="F9FAFB"/>
                </a:highlight>
                <a:latin typeface="-apple-system"/>
              </a:rPr>
              <a:t>Launch Site: CCAFS SLC-40 (Cape Canaveral Air Force Station, Space Launch Complex 40)</a:t>
            </a:r>
          </a:p>
          <a:p>
            <a:pPr algn="ctr">
              <a:buFont typeface="Arial" panose="020B0604020202020204" pitchFamily="34" charset="0"/>
              <a:buChar char="•"/>
            </a:pPr>
            <a:r>
              <a:rPr lang="en-GB" sz="1600" b="0" i="0" dirty="0">
                <a:solidFill>
                  <a:srgbClr val="343A4D"/>
                </a:solidFill>
                <a:effectLst/>
                <a:highlight>
                  <a:srgbClr val="F9FAFB"/>
                </a:highlight>
                <a:latin typeface="-apple-system"/>
              </a:rPr>
              <a:t>Landing Outcome: Success (ground pad)</a:t>
            </a:r>
          </a:p>
          <a:p>
            <a:pPr algn="ctr"/>
            <a:r>
              <a:rPr lang="en-GB" sz="1600" b="0" i="0" dirty="0">
                <a:solidFill>
                  <a:srgbClr val="343A4D"/>
                </a:solidFill>
                <a:effectLst/>
                <a:highlight>
                  <a:srgbClr val="F9FAFB"/>
                </a:highlight>
                <a:latin typeface="-apple-system"/>
              </a:rPr>
              <a:t>Key points about this result:</a:t>
            </a:r>
          </a:p>
          <a:p>
            <a:pPr algn="ctr">
              <a:buFont typeface="+mj-lt"/>
              <a:buAutoNum type="arabicPeriod"/>
            </a:pPr>
            <a:r>
              <a:rPr lang="en-GB" sz="1600" b="0" i="0" dirty="0">
                <a:solidFill>
                  <a:srgbClr val="343A4D"/>
                </a:solidFill>
                <a:effectLst/>
                <a:highlight>
                  <a:srgbClr val="F9FAFB"/>
                </a:highlight>
                <a:latin typeface="-apple-system"/>
              </a:rPr>
              <a:t>This date marks a significant milestone in SpaceX's reusability efforts. It was the first time they successfully landed the first stage of a Falcon 9 rocket on solid ground after a mission.</a:t>
            </a: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gn="ctr">
              <a:lnSpc>
                <a:spcPct val="100000"/>
              </a:lnSpc>
              <a:spcBef>
                <a:spcPts val="1400"/>
              </a:spcBef>
            </a:pPr>
            <a:r>
              <a:rPr lang="en-GB" sz="1600" b="0" i="0" dirty="0">
                <a:solidFill>
                  <a:srgbClr val="0000FF"/>
                </a:solidFill>
                <a:effectLst/>
                <a:highlight>
                  <a:srgbClr val="F9FAFB"/>
                </a:highlight>
                <a:latin typeface="Monaco"/>
              </a:rPr>
              <a:t>SELECT</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DISTINCT</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BoosterVersion</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FROM</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SpaceXLaunchData</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WHERE</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LandingOutcome</a:t>
            </a:r>
            <a:r>
              <a:rPr lang="en-GB" sz="1600" b="0" i="0" dirty="0">
                <a:solidFill>
                  <a:srgbClr val="343A4D"/>
                </a:solidFill>
                <a:effectLst/>
                <a:highlight>
                  <a:srgbClr val="F9FAFB"/>
                </a:highlight>
                <a:latin typeface="Monaco"/>
              </a:rPr>
              <a:t> = </a:t>
            </a:r>
            <a:r>
              <a:rPr lang="en-GB" sz="1600" b="0" i="0" dirty="0">
                <a:solidFill>
                  <a:srgbClr val="A31515"/>
                </a:solidFill>
                <a:effectLst/>
                <a:highlight>
                  <a:srgbClr val="F9FAFB"/>
                </a:highlight>
                <a:latin typeface="Monaco"/>
              </a:rPr>
              <a:t>'Success (drone ship)'</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AND</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PayloadMass</a:t>
            </a:r>
            <a:r>
              <a:rPr lang="en-GB" sz="1600" b="0" i="0" dirty="0">
                <a:solidFill>
                  <a:srgbClr val="343A4D"/>
                </a:solidFill>
                <a:effectLst/>
                <a:highlight>
                  <a:srgbClr val="F9FAFB"/>
                </a:highlight>
                <a:latin typeface="Monaco"/>
              </a:rPr>
              <a:t> &gt; </a:t>
            </a:r>
            <a:r>
              <a:rPr lang="en-GB" sz="1600" b="0" i="0" dirty="0">
                <a:solidFill>
                  <a:srgbClr val="09885A"/>
                </a:solidFill>
                <a:effectLst/>
                <a:highlight>
                  <a:srgbClr val="F9FAFB"/>
                </a:highlight>
                <a:latin typeface="Monaco"/>
              </a:rPr>
              <a:t>4000</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AND</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PayloadMass</a:t>
            </a:r>
            <a:r>
              <a:rPr lang="en-GB" sz="1600" b="0" i="0" dirty="0">
                <a:solidFill>
                  <a:srgbClr val="343A4D"/>
                </a:solidFill>
                <a:effectLst/>
                <a:highlight>
                  <a:srgbClr val="F9FAFB"/>
                </a:highlight>
                <a:latin typeface="Monaco"/>
              </a:rPr>
              <a:t> &lt; </a:t>
            </a:r>
            <a:r>
              <a:rPr lang="en-GB" sz="1600" b="0" i="0" dirty="0">
                <a:solidFill>
                  <a:srgbClr val="09885A"/>
                </a:solidFill>
                <a:effectLst/>
                <a:highlight>
                  <a:srgbClr val="F9FAFB"/>
                </a:highlight>
                <a:latin typeface="Monaco"/>
              </a:rPr>
              <a:t>6000</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ORDER</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BY</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BoosterVersion</a:t>
            </a:r>
            <a:r>
              <a:rPr lang="en-GB" sz="1600" b="0" i="0" dirty="0">
                <a:solidFill>
                  <a:srgbClr val="343A4D"/>
                </a:solidFill>
                <a:effectLst/>
                <a:highlight>
                  <a:srgbClr val="F9FAFB"/>
                </a:highlight>
                <a:latin typeface="Monaco"/>
              </a:rPr>
              <a:t>;</a:t>
            </a:r>
          </a:p>
          <a:p>
            <a:pPr algn="ctr">
              <a:lnSpc>
                <a:spcPct val="100000"/>
              </a:lnSpc>
              <a:spcBef>
                <a:spcPts val="1400"/>
              </a:spcBef>
            </a:pPr>
            <a:endParaRPr lang="en-GB" sz="1600" dirty="0">
              <a:solidFill>
                <a:srgbClr val="343A4D"/>
              </a:solidFill>
              <a:highlight>
                <a:srgbClr val="F9FAFB"/>
              </a:highlight>
              <a:latin typeface="Monaco"/>
            </a:endParaRP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a:p>
            <a:pPr algn="ctr">
              <a:buFont typeface="+mj-lt"/>
              <a:buAutoNum type="arabicPeriod"/>
            </a:pPr>
            <a:r>
              <a:rPr lang="en-GB" sz="1600" b="0" i="0" dirty="0">
                <a:solidFill>
                  <a:srgbClr val="343A4D"/>
                </a:solidFill>
                <a:effectLst/>
                <a:highlight>
                  <a:srgbClr val="F9FAFB"/>
                </a:highlight>
                <a:latin typeface="-apple-system"/>
              </a:rPr>
              <a:t>Five distinct booster versions met these criteria.</a:t>
            </a:r>
          </a:p>
          <a:p>
            <a:pPr algn="ctr">
              <a:buFont typeface="+mj-lt"/>
              <a:buAutoNum type="arabicPeriod"/>
            </a:pPr>
            <a:r>
              <a:rPr lang="en-GB" sz="1600" b="0" i="0" dirty="0">
                <a:solidFill>
                  <a:srgbClr val="343A4D"/>
                </a:solidFill>
                <a:effectLst/>
                <a:highlight>
                  <a:srgbClr val="F9FAFB"/>
                </a:highlight>
                <a:latin typeface="-apple-system"/>
              </a:rPr>
              <a:t>All boosters are variants of the Falcon 9 Full Thrust (FT) version.</a:t>
            </a:r>
          </a:p>
          <a:p>
            <a:pPr algn="ctr">
              <a:buFont typeface="+mj-lt"/>
              <a:buAutoNum type="arabicPeriod"/>
            </a:pPr>
            <a:r>
              <a:rPr lang="en-GB" sz="1600" b="0" i="0" dirty="0">
                <a:solidFill>
                  <a:srgbClr val="343A4D"/>
                </a:solidFill>
                <a:effectLst/>
                <a:highlight>
                  <a:srgbClr val="F9FAFB"/>
                </a:highlight>
                <a:latin typeface="-apple-system"/>
              </a:rPr>
              <a:t>The ".2" suffix on some boosters (e.g., B1021.2) indicates that these were reused boosters on their second flight.</a:t>
            </a: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descr="A screenshot of a computer program&#10;&#10;Description automatically generated">
            <a:extLst>
              <a:ext uri="{FF2B5EF4-FFF2-40B4-BE49-F238E27FC236}">
                <a16:creationId xmlns:a16="http://schemas.microsoft.com/office/drawing/2014/main" id="{A4621220-3265-4A36-8813-6B1110A18E5F}"/>
              </a:ext>
            </a:extLst>
          </p:cNvPr>
          <p:cNvPicPr>
            <a:picLocks noChangeAspect="1"/>
          </p:cNvPicPr>
          <p:nvPr/>
        </p:nvPicPr>
        <p:blipFill>
          <a:blip r:embed="rId3"/>
          <a:stretch>
            <a:fillRect/>
          </a:stretch>
        </p:blipFill>
        <p:spPr>
          <a:xfrm>
            <a:off x="4608486" y="2583126"/>
            <a:ext cx="2085736" cy="215216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730831"/>
            <a:ext cx="10090097" cy="4060370"/>
          </a:xfrm>
          <a:prstGeom prst="rect">
            <a:avLst/>
          </a:prstGeom>
          <a:solidFill>
            <a:schemeClr val="bg1"/>
          </a:solidFill>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GB" sz="3200" b="1" i="0" u="sng" dirty="0">
                <a:solidFill>
                  <a:srgbClr val="343A4D"/>
                </a:solidFill>
                <a:effectLst/>
                <a:highlight>
                  <a:srgbClr val="F9FAFB"/>
                </a:highlight>
                <a:latin typeface="-apple-system"/>
              </a:rPr>
              <a:t>Methodology</a:t>
            </a:r>
          </a:p>
          <a:p>
            <a:pPr algn="ctr">
              <a:buFont typeface="+mj-lt"/>
              <a:buAutoNum type="arabicPeriod"/>
            </a:pPr>
            <a:r>
              <a:rPr lang="en-GB" sz="1400" b="0" i="0" dirty="0">
                <a:solidFill>
                  <a:srgbClr val="343A4D"/>
                </a:solidFill>
                <a:effectLst/>
                <a:highlight>
                  <a:srgbClr val="F9FAFB"/>
                </a:highlight>
                <a:latin typeface="-apple-system"/>
              </a:rPr>
              <a:t>Data preprocessing and feature engineering</a:t>
            </a:r>
          </a:p>
          <a:p>
            <a:pPr algn="ctr">
              <a:buFont typeface="+mj-lt"/>
              <a:buAutoNum type="arabicPeriod"/>
            </a:pPr>
            <a:r>
              <a:rPr lang="en-GB" sz="1400" b="0" i="0" dirty="0">
                <a:solidFill>
                  <a:srgbClr val="343A4D"/>
                </a:solidFill>
                <a:effectLst/>
                <a:highlight>
                  <a:srgbClr val="F9FAFB"/>
                </a:highlight>
                <a:latin typeface="-apple-system"/>
              </a:rPr>
              <a:t>Split data into training and test sets</a:t>
            </a:r>
          </a:p>
          <a:p>
            <a:pPr algn="ctr">
              <a:buFont typeface="+mj-lt"/>
              <a:buAutoNum type="arabicPeriod"/>
            </a:pPr>
            <a:r>
              <a:rPr lang="en-GB" sz="1400" b="0" i="0" dirty="0">
                <a:solidFill>
                  <a:srgbClr val="343A4D"/>
                </a:solidFill>
                <a:effectLst/>
                <a:highlight>
                  <a:srgbClr val="F9FAFB"/>
                </a:highlight>
                <a:latin typeface="-apple-system"/>
              </a:rPr>
              <a:t>Applied four machine learning models:</a:t>
            </a:r>
          </a:p>
          <a:p>
            <a:pPr marL="742950" lvl="1" indent="-285750" algn="ctr">
              <a:buFont typeface="+mj-lt"/>
              <a:buAutoNum type="arabicPeriod"/>
            </a:pPr>
            <a:r>
              <a:rPr lang="en-GB" sz="1400" b="0" i="0" dirty="0">
                <a:solidFill>
                  <a:srgbClr val="343A4D"/>
                </a:solidFill>
                <a:effectLst/>
                <a:highlight>
                  <a:srgbClr val="F9FAFB"/>
                </a:highlight>
                <a:latin typeface="-apple-system"/>
              </a:rPr>
              <a:t>Logistic Regression</a:t>
            </a:r>
          </a:p>
          <a:p>
            <a:pPr marL="742950" lvl="1" indent="-285750" algn="ctr">
              <a:buFont typeface="+mj-lt"/>
              <a:buAutoNum type="arabicPeriod"/>
            </a:pPr>
            <a:r>
              <a:rPr lang="en-GB" sz="1400" b="0" i="0" dirty="0">
                <a:solidFill>
                  <a:srgbClr val="343A4D"/>
                </a:solidFill>
                <a:effectLst/>
                <a:highlight>
                  <a:srgbClr val="F9FAFB"/>
                </a:highlight>
                <a:latin typeface="-apple-system"/>
              </a:rPr>
              <a:t>Support Vector Machine (SVM)</a:t>
            </a:r>
          </a:p>
          <a:p>
            <a:pPr marL="742950" lvl="1" indent="-285750" algn="ctr">
              <a:buFont typeface="+mj-lt"/>
              <a:buAutoNum type="arabicPeriod"/>
            </a:pPr>
            <a:r>
              <a:rPr lang="en-GB" sz="1400" b="0" i="0" dirty="0">
                <a:solidFill>
                  <a:srgbClr val="343A4D"/>
                </a:solidFill>
                <a:effectLst/>
                <a:highlight>
                  <a:srgbClr val="F9FAFB"/>
                </a:highlight>
                <a:latin typeface="-apple-system"/>
              </a:rPr>
              <a:t>Decision Tree</a:t>
            </a:r>
          </a:p>
          <a:p>
            <a:pPr marL="742950" lvl="1" indent="-285750" algn="ctr">
              <a:buFont typeface="+mj-lt"/>
              <a:buAutoNum type="arabicPeriod"/>
            </a:pPr>
            <a:r>
              <a:rPr lang="en-GB" sz="1400" b="0" i="0" dirty="0">
                <a:solidFill>
                  <a:srgbClr val="343A4D"/>
                </a:solidFill>
                <a:effectLst/>
                <a:highlight>
                  <a:srgbClr val="F9FAFB"/>
                </a:highlight>
                <a:latin typeface="-apple-system"/>
              </a:rPr>
              <a:t>K-Nearest </a:t>
            </a:r>
            <a:r>
              <a:rPr lang="en-GB" sz="1400" b="0" i="0" dirty="0" err="1">
                <a:solidFill>
                  <a:srgbClr val="343A4D"/>
                </a:solidFill>
                <a:effectLst/>
                <a:highlight>
                  <a:srgbClr val="F9FAFB"/>
                </a:highlight>
                <a:latin typeface="-apple-system"/>
              </a:rPr>
              <a:t>Neighbors</a:t>
            </a:r>
            <a:r>
              <a:rPr lang="en-GB" sz="1400" b="0" i="0" dirty="0">
                <a:solidFill>
                  <a:srgbClr val="343A4D"/>
                </a:solidFill>
                <a:effectLst/>
                <a:highlight>
                  <a:srgbClr val="F9FAFB"/>
                </a:highlight>
                <a:latin typeface="-apple-system"/>
              </a:rPr>
              <a:t> (KNN)</a:t>
            </a:r>
          </a:p>
          <a:p>
            <a:pPr marL="0" indent="0" algn="ctr">
              <a:lnSpc>
                <a:spcPct val="100000"/>
              </a:lnSpc>
              <a:spcBef>
                <a:spcPts val="1400"/>
              </a:spcBef>
              <a:buNone/>
            </a:pPr>
            <a:r>
              <a:rPr lang="en-US" sz="3200" b="1" u="sng" dirty="0">
                <a:solidFill>
                  <a:schemeClr val="accent3">
                    <a:lumMod val="25000"/>
                  </a:schemeClr>
                </a:solidFill>
                <a:latin typeface="-apple-system"/>
              </a:rPr>
              <a:t>Results</a:t>
            </a:r>
          </a:p>
          <a:p>
            <a:pPr marL="0" indent="0" algn="ctr">
              <a:lnSpc>
                <a:spcPct val="100000"/>
              </a:lnSpc>
              <a:spcBef>
                <a:spcPts val="1400"/>
              </a:spcBef>
              <a:buNone/>
            </a:pPr>
            <a:r>
              <a:rPr lang="en-US" sz="1400" dirty="0">
                <a:solidFill>
                  <a:schemeClr val="accent3">
                    <a:lumMod val="25000"/>
                  </a:schemeClr>
                </a:solidFill>
                <a:latin typeface="-apple-system"/>
              </a:rPr>
              <a:t>Three models performed equally well (83.333% accuracy): linear regression, SVM, and KNN</a:t>
            </a:r>
          </a:p>
          <a:p>
            <a:pPr marL="0" indent="0">
              <a:lnSpc>
                <a:spcPct val="100000"/>
              </a:lnSpc>
              <a:spcBef>
                <a:spcPts val="1400"/>
              </a:spcBef>
              <a:buNone/>
            </a:pPr>
            <a:endParaRPr lang="en-US" sz="24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ctr">
              <a:lnSpc>
                <a:spcPct val="100000"/>
              </a:lnSpc>
              <a:spcBef>
                <a:spcPts val="1400"/>
              </a:spcBef>
            </a:pPr>
            <a:r>
              <a:rPr lang="en-GB" sz="1600" b="0" i="0" dirty="0">
                <a:solidFill>
                  <a:srgbClr val="0000FF"/>
                </a:solidFill>
                <a:effectLst/>
                <a:highlight>
                  <a:srgbClr val="F9FAFB"/>
                </a:highlight>
                <a:latin typeface="Monaco"/>
              </a:rPr>
              <a:t>SELECT</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SUM</a:t>
            </a:r>
            <a:r>
              <a:rPr lang="en-GB" sz="1600" b="0" i="0" dirty="0">
                <a:solidFill>
                  <a:srgbClr val="343A4D"/>
                </a:solidFill>
                <a:effectLst/>
                <a:highlight>
                  <a:srgbClr val="F9FAFB"/>
                </a:highlight>
                <a:latin typeface="Monaco"/>
              </a:rPr>
              <a:t>(</a:t>
            </a:r>
            <a:r>
              <a:rPr lang="en-GB" sz="1600" b="0" i="0" dirty="0">
                <a:solidFill>
                  <a:srgbClr val="0000FF"/>
                </a:solidFill>
                <a:effectLst/>
                <a:highlight>
                  <a:srgbClr val="F9FAFB"/>
                </a:highlight>
                <a:latin typeface="Monaco"/>
              </a:rPr>
              <a:t>CASE</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WHEN</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MissionOutcome</a:t>
            </a:r>
            <a:r>
              <a:rPr lang="en-GB" sz="1600" b="0" i="0" dirty="0">
                <a:solidFill>
                  <a:srgbClr val="343A4D"/>
                </a:solidFill>
                <a:effectLst/>
                <a:highlight>
                  <a:srgbClr val="F9FAFB"/>
                </a:highlight>
                <a:latin typeface="Monaco"/>
              </a:rPr>
              <a:t> = </a:t>
            </a:r>
            <a:r>
              <a:rPr lang="en-GB" sz="1600" b="0" i="0" dirty="0">
                <a:solidFill>
                  <a:srgbClr val="A31515"/>
                </a:solidFill>
                <a:effectLst/>
                <a:highlight>
                  <a:srgbClr val="F9FAFB"/>
                </a:highlight>
                <a:latin typeface="Monaco"/>
              </a:rPr>
              <a:t>'Success'</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THEN</a:t>
            </a:r>
            <a:r>
              <a:rPr lang="en-GB" sz="1600" b="0" i="0" dirty="0">
                <a:solidFill>
                  <a:srgbClr val="343A4D"/>
                </a:solidFill>
                <a:effectLst/>
                <a:highlight>
                  <a:srgbClr val="F9FAFB"/>
                </a:highlight>
                <a:latin typeface="Monaco"/>
              </a:rPr>
              <a:t> </a:t>
            </a:r>
            <a:r>
              <a:rPr lang="en-GB" sz="1600" b="0" i="0" dirty="0">
                <a:solidFill>
                  <a:srgbClr val="09885A"/>
                </a:solidFill>
                <a:effectLst/>
                <a:highlight>
                  <a:srgbClr val="F9FAFB"/>
                </a:highlight>
                <a:latin typeface="Monaco"/>
              </a:rPr>
              <a:t>1</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ELSE</a:t>
            </a:r>
            <a:r>
              <a:rPr lang="en-GB" sz="1600" b="0" i="0" dirty="0">
                <a:solidFill>
                  <a:srgbClr val="343A4D"/>
                </a:solidFill>
                <a:effectLst/>
                <a:highlight>
                  <a:srgbClr val="F9FAFB"/>
                </a:highlight>
                <a:latin typeface="Monaco"/>
              </a:rPr>
              <a:t> </a:t>
            </a:r>
            <a:r>
              <a:rPr lang="en-GB" sz="1600" b="0" i="0" dirty="0">
                <a:solidFill>
                  <a:srgbClr val="09885A"/>
                </a:solidFill>
                <a:effectLst/>
                <a:highlight>
                  <a:srgbClr val="F9FAFB"/>
                </a:highlight>
                <a:latin typeface="Monaco"/>
              </a:rPr>
              <a:t>0</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END</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AS</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SuccessfulMissions</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SUM</a:t>
            </a:r>
            <a:r>
              <a:rPr lang="en-GB" sz="1600" b="0" i="0" dirty="0">
                <a:solidFill>
                  <a:srgbClr val="343A4D"/>
                </a:solidFill>
                <a:effectLst/>
                <a:highlight>
                  <a:srgbClr val="F9FAFB"/>
                </a:highlight>
                <a:latin typeface="Monaco"/>
              </a:rPr>
              <a:t>(</a:t>
            </a:r>
            <a:r>
              <a:rPr lang="en-GB" sz="1600" b="0" i="0" dirty="0">
                <a:solidFill>
                  <a:srgbClr val="0000FF"/>
                </a:solidFill>
                <a:effectLst/>
                <a:highlight>
                  <a:srgbClr val="F9FAFB"/>
                </a:highlight>
                <a:latin typeface="Monaco"/>
              </a:rPr>
              <a:t>CASE</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WHEN</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MissionOutcome</a:t>
            </a:r>
            <a:r>
              <a:rPr lang="en-GB" sz="1600" b="0" i="0" dirty="0">
                <a:solidFill>
                  <a:srgbClr val="343A4D"/>
                </a:solidFill>
                <a:effectLst/>
                <a:highlight>
                  <a:srgbClr val="F9FAFB"/>
                </a:highlight>
                <a:latin typeface="Monaco"/>
              </a:rPr>
              <a:t> = </a:t>
            </a:r>
            <a:r>
              <a:rPr lang="en-GB" sz="1600" b="0" i="0" dirty="0">
                <a:solidFill>
                  <a:srgbClr val="A31515"/>
                </a:solidFill>
                <a:effectLst/>
                <a:highlight>
                  <a:srgbClr val="F9FAFB"/>
                </a:highlight>
                <a:latin typeface="Monaco"/>
              </a:rPr>
              <a:t>'Failure'</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THEN</a:t>
            </a:r>
            <a:r>
              <a:rPr lang="en-GB" sz="1600" b="0" i="0" dirty="0">
                <a:solidFill>
                  <a:srgbClr val="343A4D"/>
                </a:solidFill>
                <a:effectLst/>
                <a:highlight>
                  <a:srgbClr val="F9FAFB"/>
                </a:highlight>
                <a:latin typeface="Monaco"/>
              </a:rPr>
              <a:t> </a:t>
            </a:r>
            <a:r>
              <a:rPr lang="en-GB" sz="1600" b="0" i="0" dirty="0">
                <a:solidFill>
                  <a:srgbClr val="09885A"/>
                </a:solidFill>
                <a:effectLst/>
                <a:highlight>
                  <a:srgbClr val="F9FAFB"/>
                </a:highlight>
                <a:latin typeface="Monaco"/>
              </a:rPr>
              <a:t>1</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ELSE</a:t>
            </a:r>
            <a:r>
              <a:rPr lang="en-GB" sz="1600" b="0" i="0" dirty="0">
                <a:solidFill>
                  <a:srgbClr val="343A4D"/>
                </a:solidFill>
                <a:effectLst/>
                <a:highlight>
                  <a:srgbClr val="F9FAFB"/>
                </a:highlight>
                <a:latin typeface="Monaco"/>
              </a:rPr>
              <a:t> </a:t>
            </a:r>
            <a:r>
              <a:rPr lang="en-GB" sz="1600" b="0" i="0" dirty="0">
                <a:solidFill>
                  <a:srgbClr val="09885A"/>
                </a:solidFill>
                <a:effectLst/>
                <a:highlight>
                  <a:srgbClr val="F9FAFB"/>
                </a:highlight>
                <a:latin typeface="Monaco"/>
              </a:rPr>
              <a:t>0</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END</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AS</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FailedMissions</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FROM</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SpaceXLaunchData</a:t>
            </a:r>
            <a:r>
              <a:rPr lang="en-GB" sz="1600" b="0" i="0" dirty="0">
                <a:solidFill>
                  <a:srgbClr val="343A4D"/>
                </a:solidFill>
                <a:effectLst/>
                <a:highlight>
                  <a:srgbClr val="F9FAFB"/>
                </a:highlight>
                <a:latin typeface="Monaco"/>
              </a:rPr>
              <a:t>;</a:t>
            </a:r>
          </a:p>
          <a:p>
            <a:pPr algn="ctr">
              <a:lnSpc>
                <a:spcPct val="100000"/>
              </a:lnSpc>
              <a:spcBef>
                <a:spcPts val="1400"/>
              </a:spcBef>
            </a:pPr>
            <a:endParaRPr lang="en-GB" sz="1600" dirty="0">
              <a:solidFill>
                <a:srgbClr val="343A4D"/>
              </a:solidFill>
              <a:highlight>
                <a:srgbClr val="F9FAFB"/>
              </a:highlight>
              <a:latin typeface="Monaco"/>
            </a:endParaRPr>
          </a:p>
          <a:p>
            <a:pPr algn="ctr">
              <a:buFont typeface="Arial" panose="020B0604020202020204" pitchFamily="34" charset="0"/>
              <a:buChar char="•"/>
            </a:pPr>
            <a:endParaRPr lang="en-GB" sz="4000" b="0" i="0" dirty="0">
              <a:solidFill>
                <a:srgbClr val="343A4D"/>
              </a:solidFill>
              <a:effectLst/>
              <a:highlight>
                <a:srgbClr val="F9FAFB"/>
              </a:highlight>
              <a:latin typeface="-apple-system"/>
            </a:endParaRPr>
          </a:p>
          <a:p>
            <a:pPr algn="ctr">
              <a:buFont typeface="Arial" panose="020B0604020202020204" pitchFamily="34" charset="0"/>
              <a:buChar char="•"/>
            </a:pPr>
            <a:r>
              <a:rPr lang="en-GB" sz="4000" b="0" i="0" dirty="0">
                <a:solidFill>
                  <a:srgbClr val="343A4D"/>
                </a:solidFill>
                <a:effectLst/>
                <a:highlight>
                  <a:srgbClr val="F9FAFB"/>
                </a:highlight>
                <a:latin typeface="-apple-system"/>
              </a:rPr>
              <a:t>Successful Missions: 101</a:t>
            </a:r>
          </a:p>
          <a:p>
            <a:pPr algn="ctr">
              <a:buFont typeface="Arial" panose="020B0604020202020204" pitchFamily="34" charset="0"/>
              <a:buChar char="•"/>
            </a:pPr>
            <a:r>
              <a:rPr lang="en-GB" sz="4000" b="0" i="0" dirty="0">
                <a:solidFill>
                  <a:srgbClr val="343A4D"/>
                </a:solidFill>
                <a:effectLst/>
                <a:highlight>
                  <a:srgbClr val="F9FAFB"/>
                </a:highlight>
                <a:latin typeface="-apple-system"/>
              </a:rPr>
              <a:t>Failed Missions: 1</a:t>
            </a: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9745589" cy="5032376"/>
          </a:xfrm>
          <a:prstGeom prst="rect">
            <a:avLst/>
          </a:prstGeom>
        </p:spPr>
        <p:txBody>
          <a:bodyPr>
            <a:normAutofit/>
          </a:bodyPr>
          <a:lstStyle/>
          <a:p>
            <a:pPr algn="ctr">
              <a:lnSpc>
                <a:spcPct val="100000"/>
              </a:lnSpc>
              <a:spcBef>
                <a:spcPts val="1400"/>
              </a:spcBef>
            </a:pPr>
            <a:r>
              <a:rPr lang="en-GB" sz="1600" b="0" i="0" dirty="0">
                <a:solidFill>
                  <a:srgbClr val="0000FF"/>
                </a:solidFill>
                <a:effectLst/>
                <a:highlight>
                  <a:srgbClr val="F9FAFB"/>
                </a:highlight>
                <a:latin typeface="Monaco"/>
              </a:rPr>
              <a:t>SELECT</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DISTINCT</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BoosterVersion</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FROM</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SpaceXLaunchData</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WHERE</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PayloadMass</a:t>
            </a:r>
            <a:r>
              <a:rPr lang="en-GB" sz="1600" b="0" i="0" dirty="0">
                <a:solidFill>
                  <a:srgbClr val="343A4D"/>
                </a:solidFill>
                <a:effectLst/>
                <a:highlight>
                  <a:srgbClr val="F9FAFB"/>
                </a:highlight>
                <a:latin typeface="Monaco"/>
              </a:rPr>
              <a:t> = (</a:t>
            </a:r>
            <a:r>
              <a:rPr lang="en-GB" sz="1600" b="0" i="0" dirty="0">
                <a:solidFill>
                  <a:srgbClr val="0000FF"/>
                </a:solidFill>
                <a:effectLst/>
                <a:highlight>
                  <a:srgbClr val="F9FAFB"/>
                </a:highlight>
                <a:latin typeface="Monaco"/>
              </a:rPr>
              <a:t>SELECT</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MAX</a:t>
            </a:r>
            <a:r>
              <a:rPr lang="en-GB" sz="1600" b="0" i="0" dirty="0">
                <a:solidFill>
                  <a:srgbClr val="343A4D"/>
                </a:solidFill>
                <a:effectLst/>
                <a:highlight>
                  <a:srgbClr val="F9FAFB"/>
                </a:highlight>
                <a:latin typeface="Monaco"/>
              </a:rPr>
              <a:t>(</a:t>
            </a:r>
            <a:r>
              <a:rPr lang="en-GB" sz="1600" b="0" i="0" dirty="0" err="1">
                <a:solidFill>
                  <a:srgbClr val="343A4D"/>
                </a:solidFill>
                <a:effectLst/>
                <a:highlight>
                  <a:srgbClr val="F9FAFB"/>
                </a:highlight>
                <a:latin typeface="Monaco"/>
              </a:rPr>
              <a:t>PayloadMass</a:t>
            </a:r>
            <a:r>
              <a:rPr lang="en-GB" sz="1600" b="0" i="0" dirty="0">
                <a:solidFill>
                  <a:srgbClr val="343A4D"/>
                </a:solidFill>
                <a:effectLst/>
                <a:highlight>
                  <a:srgbClr val="F9FAFB"/>
                </a:highlight>
                <a:latin typeface="Monaco"/>
              </a:rPr>
              <a:t>) </a:t>
            </a:r>
            <a:r>
              <a:rPr lang="en-GB" sz="1600" b="0" i="0" dirty="0">
                <a:solidFill>
                  <a:srgbClr val="0000FF"/>
                </a:solidFill>
                <a:effectLst/>
                <a:highlight>
                  <a:srgbClr val="F9FAFB"/>
                </a:highlight>
                <a:latin typeface="Monaco"/>
              </a:rPr>
              <a:t>FROM</a:t>
            </a:r>
            <a:r>
              <a:rPr lang="en-GB" sz="1600" b="0" i="0" dirty="0">
                <a:solidFill>
                  <a:srgbClr val="343A4D"/>
                </a:solidFill>
                <a:effectLst/>
                <a:highlight>
                  <a:srgbClr val="F9FAFB"/>
                </a:highlight>
                <a:latin typeface="Monaco"/>
              </a:rPr>
              <a:t> </a:t>
            </a:r>
            <a:r>
              <a:rPr lang="en-GB" sz="1600" b="0" i="0" dirty="0" err="1">
                <a:solidFill>
                  <a:srgbClr val="343A4D"/>
                </a:solidFill>
                <a:effectLst/>
                <a:highlight>
                  <a:srgbClr val="F9FAFB"/>
                </a:highlight>
                <a:latin typeface="Monaco"/>
              </a:rPr>
              <a:t>SpaceXLaunchData</a:t>
            </a:r>
            <a:r>
              <a:rPr lang="en-GB" sz="1600" b="0" i="0" dirty="0">
                <a:solidFill>
                  <a:srgbClr val="343A4D"/>
                </a:solidFill>
                <a:effectLst/>
                <a:highlight>
                  <a:srgbClr val="F9FAFB"/>
                </a:highlight>
                <a:latin typeface="Monaco"/>
              </a:rPr>
              <a:t>);</a:t>
            </a:r>
          </a:p>
          <a:p>
            <a:pPr algn="ctr">
              <a:lnSpc>
                <a:spcPct val="100000"/>
              </a:lnSpc>
              <a:spcBef>
                <a:spcPts val="1400"/>
              </a:spcBef>
            </a:pPr>
            <a:endParaRPr lang="en-GB" sz="1600" dirty="0">
              <a:solidFill>
                <a:srgbClr val="343A4D"/>
              </a:solidFill>
              <a:highlight>
                <a:srgbClr val="F9FAFB"/>
              </a:highlight>
              <a:latin typeface="Monaco"/>
            </a:endParaRPr>
          </a:p>
          <a:p>
            <a:pPr algn="ctr">
              <a:lnSpc>
                <a:spcPct val="100000"/>
              </a:lnSpc>
              <a:spcBef>
                <a:spcPts val="1400"/>
              </a:spcBef>
            </a:pPr>
            <a:endParaRPr lang="en-GB" sz="1600" dirty="0">
              <a:solidFill>
                <a:srgbClr val="343A4D"/>
              </a:solidFill>
              <a:highlight>
                <a:srgbClr val="F9FAFB"/>
              </a:highlight>
              <a:latin typeface="Monaco"/>
            </a:endParaRPr>
          </a:p>
          <a:p>
            <a:pPr algn="ctr">
              <a:lnSpc>
                <a:spcPct val="100000"/>
              </a:lnSpc>
              <a:spcBef>
                <a:spcPts val="1400"/>
              </a:spcBef>
            </a:pPr>
            <a:endParaRPr lang="en-GB" sz="1600" dirty="0">
              <a:solidFill>
                <a:srgbClr val="343A4D"/>
              </a:solidFill>
              <a:highlight>
                <a:srgbClr val="F9FAFB"/>
              </a:highlight>
              <a:latin typeface="Monaco"/>
            </a:endParaRPr>
          </a:p>
          <a:p>
            <a:pPr algn="ctr">
              <a:lnSpc>
                <a:spcPct val="100000"/>
              </a:lnSpc>
              <a:spcBef>
                <a:spcPts val="1400"/>
              </a:spcBef>
            </a:pPr>
            <a:endParaRPr lang="en-GB" sz="1600" dirty="0">
              <a:solidFill>
                <a:srgbClr val="343A4D"/>
              </a:solidFill>
              <a:highlight>
                <a:srgbClr val="F9FAFB"/>
              </a:highlight>
              <a:latin typeface="Monaco"/>
            </a:endParaRPr>
          </a:p>
          <a:p>
            <a:pPr algn="ctr">
              <a:lnSpc>
                <a:spcPct val="100000"/>
              </a:lnSpc>
              <a:spcBef>
                <a:spcPts val="1400"/>
              </a:spcBef>
            </a:pPr>
            <a:endParaRPr lang="en-GB" sz="1600" dirty="0">
              <a:solidFill>
                <a:srgbClr val="343A4D"/>
              </a:solidFill>
              <a:highlight>
                <a:srgbClr val="F9FAFB"/>
              </a:highlight>
              <a:latin typeface="Monaco"/>
            </a:endParaRPr>
          </a:p>
          <a:p>
            <a:pPr algn="ctr">
              <a:lnSpc>
                <a:spcPct val="100000"/>
              </a:lnSpc>
              <a:spcBef>
                <a:spcPts val="1400"/>
              </a:spcBef>
            </a:pPr>
            <a:endParaRPr lang="en-GB" sz="1600" dirty="0">
              <a:solidFill>
                <a:srgbClr val="343A4D"/>
              </a:solidFill>
              <a:highlight>
                <a:srgbClr val="F9FAFB"/>
              </a:highlight>
              <a:latin typeface="Monaco"/>
            </a:endParaRPr>
          </a:p>
          <a:p>
            <a:pPr algn="ctr">
              <a:lnSpc>
                <a:spcPct val="100000"/>
              </a:lnSpc>
              <a:spcBef>
                <a:spcPts val="1400"/>
              </a:spcBef>
            </a:pPr>
            <a:endParaRPr lang="en-GB" sz="1600" dirty="0">
              <a:solidFill>
                <a:srgbClr val="343A4D"/>
              </a:solidFill>
              <a:highlight>
                <a:srgbClr val="F9FAFB"/>
              </a:highlight>
              <a:latin typeface="Monaco"/>
            </a:endParaRPr>
          </a:p>
          <a:p>
            <a:pPr algn="ctr">
              <a:lnSpc>
                <a:spcPct val="100000"/>
              </a:lnSpc>
              <a:spcBef>
                <a:spcPts val="1400"/>
              </a:spcBef>
            </a:pPr>
            <a:endParaRPr lang="en-GB" sz="1600" dirty="0">
              <a:solidFill>
                <a:srgbClr val="343A4D"/>
              </a:solidFill>
              <a:highlight>
                <a:srgbClr val="F9FAFB"/>
              </a:highlight>
              <a:latin typeface="Monaco"/>
            </a:endParaRPr>
          </a:p>
          <a:p>
            <a:pPr algn="ctr">
              <a:buFont typeface="+mj-lt"/>
              <a:buAutoNum type="arabicPeriod"/>
            </a:pPr>
            <a:r>
              <a:rPr lang="en-GB" sz="1600" b="0" i="0" dirty="0">
                <a:solidFill>
                  <a:srgbClr val="343A4D"/>
                </a:solidFill>
                <a:effectLst/>
                <a:highlight>
                  <a:srgbClr val="F9FAFB"/>
                </a:highlight>
                <a:latin typeface="-apple-system"/>
              </a:rPr>
              <a:t>Multiple boosters have carried the maximum payload mass.</a:t>
            </a:r>
          </a:p>
          <a:p>
            <a:pPr algn="ctr">
              <a:buFont typeface="+mj-lt"/>
              <a:buAutoNum type="arabicPeriod"/>
            </a:pPr>
            <a:r>
              <a:rPr lang="en-GB" sz="1600" b="0" i="0" dirty="0">
                <a:solidFill>
                  <a:srgbClr val="343A4D"/>
                </a:solidFill>
                <a:effectLst/>
                <a:highlight>
                  <a:srgbClr val="F9FAFB"/>
                </a:highlight>
                <a:latin typeface="-apple-system"/>
              </a:rPr>
              <a:t>All of these boosters are variants of the Falcon 9 Block 5 (F9 B5) version.</a:t>
            </a:r>
          </a:p>
          <a:p>
            <a:pPr algn="ct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descr="A screenshot of a computer code&#10;&#10;Description automatically generated">
            <a:extLst>
              <a:ext uri="{FF2B5EF4-FFF2-40B4-BE49-F238E27FC236}">
                <a16:creationId xmlns:a16="http://schemas.microsoft.com/office/drawing/2014/main" id="{84F7CA30-2EA6-E07A-D02F-36C116BAEE71}"/>
              </a:ext>
            </a:extLst>
          </p:cNvPr>
          <p:cNvPicPr>
            <a:picLocks noChangeAspect="1"/>
          </p:cNvPicPr>
          <p:nvPr/>
        </p:nvPicPr>
        <p:blipFill>
          <a:blip r:embed="rId3"/>
          <a:stretch>
            <a:fillRect/>
          </a:stretch>
        </p:blipFill>
        <p:spPr>
          <a:xfrm>
            <a:off x="4245429" y="2520492"/>
            <a:ext cx="3048000" cy="306388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47800"/>
            <a:ext cx="9745589" cy="4729163"/>
          </a:xfrm>
          <a:prstGeom prst="rect">
            <a:avLst/>
          </a:prstGeom>
        </p:spPr>
        <p:txBody>
          <a:bodyPr lIns="91440" tIns="45720" rIns="91440" bIns="45720" anchor="t">
            <a:normAutofit fontScale="47500" lnSpcReduction="20000"/>
          </a:bodyPr>
          <a:lstStyle/>
          <a:p>
            <a:pPr algn="ctr">
              <a:lnSpc>
                <a:spcPct val="100000"/>
              </a:lnSpc>
              <a:spcBef>
                <a:spcPts val="1400"/>
              </a:spcBef>
            </a:pPr>
            <a:r>
              <a:rPr lang="en-GB" sz="3300" b="0" i="0" dirty="0">
                <a:solidFill>
                  <a:srgbClr val="0000FF"/>
                </a:solidFill>
                <a:effectLst/>
                <a:highlight>
                  <a:srgbClr val="F9FAFB"/>
                </a:highlight>
                <a:latin typeface="Monaco"/>
              </a:rPr>
              <a:t>SELECT</a:t>
            </a:r>
            <a:r>
              <a:rPr lang="en-GB" sz="3300" b="0" i="0" dirty="0">
                <a:solidFill>
                  <a:srgbClr val="343A4D"/>
                </a:solidFill>
                <a:effectLst/>
                <a:highlight>
                  <a:srgbClr val="F9FAFB"/>
                </a:highlight>
                <a:latin typeface="Monaco"/>
              </a:rPr>
              <a:t> </a:t>
            </a:r>
            <a:r>
              <a:rPr lang="en-GB" sz="3300" b="0" i="0" dirty="0" err="1">
                <a:solidFill>
                  <a:srgbClr val="343A4D"/>
                </a:solidFill>
                <a:effectLst/>
                <a:highlight>
                  <a:srgbClr val="F9FAFB"/>
                </a:highlight>
                <a:latin typeface="Monaco"/>
              </a:rPr>
              <a:t>BoosterVersion</a:t>
            </a:r>
            <a:r>
              <a:rPr lang="en-GB" sz="3300" b="0" i="0" dirty="0">
                <a:solidFill>
                  <a:srgbClr val="343A4D"/>
                </a:solidFill>
                <a:effectLst/>
                <a:highlight>
                  <a:srgbClr val="F9FAFB"/>
                </a:highlight>
                <a:latin typeface="Monaco"/>
              </a:rPr>
              <a:t>, </a:t>
            </a:r>
            <a:r>
              <a:rPr lang="en-GB" sz="3300" b="0" i="0" dirty="0" err="1">
                <a:solidFill>
                  <a:srgbClr val="343A4D"/>
                </a:solidFill>
                <a:effectLst/>
                <a:highlight>
                  <a:srgbClr val="F9FAFB"/>
                </a:highlight>
                <a:latin typeface="Monaco"/>
              </a:rPr>
              <a:t>LaunchSite</a:t>
            </a:r>
            <a:r>
              <a:rPr lang="en-GB" sz="3300" b="0" i="0" dirty="0">
                <a:solidFill>
                  <a:srgbClr val="343A4D"/>
                </a:solidFill>
                <a:effectLst/>
                <a:highlight>
                  <a:srgbClr val="F9FAFB"/>
                </a:highlight>
                <a:latin typeface="Monaco"/>
              </a:rPr>
              <a:t>, </a:t>
            </a:r>
            <a:r>
              <a:rPr lang="en-GB" sz="3300" b="0" i="0" dirty="0" err="1">
                <a:solidFill>
                  <a:srgbClr val="343A4D"/>
                </a:solidFill>
                <a:effectLst/>
                <a:highlight>
                  <a:srgbClr val="F9FAFB"/>
                </a:highlight>
                <a:latin typeface="Monaco"/>
              </a:rPr>
              <a:t>LandingOutcome</a:t>
            </a:r>
            <a:r>
              <a:rPr lang="en-GB" sz="3300" b="0" i="0" dirty="0">
                <a:solidFill>
                  <a:srgbClr val="343A4D"/>
                </a:solidFill>
                <a:effectLst/>
                <a:highlight>
                  <a:srgbClr val="F9FAFB"/>
                </a:highlight>
                <a:latin typeface="Monaco"/>
              </a:rPr>
              <a:t> </a:t>
            </a:r>
            <a:r>
              <a:rPr lang="en-GB" sz="3300" b="0" i="0" dirty="0">
                <a:solidFill>
                  <a:srgbClr val="0000FF"/>
                </a:solidFill>
                <a:effectLst/>
                <a:highlight>
                  <a:srgbClr val="F9FAFB"/>
                </a:highlight>
                <a:latin typeface="Monaco"/>
              </a:rPr>
              <a:t>FROM</a:t>
            </a:r>
            <a:r>
              <a:rPr lang="en-GB" sz="3300" b="0" i="0" dirty="0">
                <a:solidFill>
                  <a:srgbClr val="343A4D"/>
                </a:solidFill>
                <a:effectLst/>
                <a:highlight>
                  <a:srgbClr val="F9FAFB"/>
                </a:highlight>
                <a:latin typeface="Monaco"/>
              </a:rPr>
              <a:t> </a:t>
            </a:r>
            <a:r>
              <a:rPr lang="en-GB" sz="3300" b="0" i="0" dirty="0" err="1">
                <a:solidFill>
                  <a:srgbClr val="343A4D"/>
                </a:solidFill>
                <a:effectLst/>
                <a:highlight>
                  <a:srgbClr val="F9FAFB"/>
                </a:highlight>
                <a:latin typeface="Monaco"/>
              </a:rPr>
              <a:t>SpaceXLaunchData</a:t>
            </a:r>
            <a:r>
              <a:rPr lang="en-GB" sz="3300" b="0" i="0" dirty="0">
                <a:solidFill>
                  <a:srgbClr val="343A4D"/>
                </a:solidFill>
                <a:effectLst/>
                <a:highlight>
                  <a:srgbClr val="F9FAFB"/>
                </a:highlight>
                <a:latin typeface="Monaco"/>
              </a:rPr>
              <a:t> </a:t>
            </a:r>
            <a:r>
              <a:rPr lang="en-GB" sz="3300" b="0" i="0" dirty="0">
                <a:solidFill>
                  <a:srgbClr val="0000FF"/>
                </a:solidFill>
                <a:effectLst/>
                <a:highlight>
                  <a:srgbClr val="F9FAFB"/>
                </a:highlight>
                <a:latin typeface="Monaco"/>
              </a:rPr>
              <a:t>WHERE</a:t>
            </a:r>
            <a:r>
              <a:rPr lang="en-GB" sz="3300" b="0" i="0" dirty="0">
                <a:solidFill>
                  <a:srgbClr val="343A4D"/>
                </a:solidFill>
                <a:effectLst/>
                <a:highlight>
                  <a:srgbClr val="F9FAFB"/>
                </a:highlight>
                <a:latin typeface="Monaco"/>
              </a:rPr>
              <a:t> </a:t>
            </a:r>
            <a:r>
              <a:rPr lang="en-GB" sz="3300" b="0" i="0" dirty="0">
                <a:solidFill>
                  <a:srgbClr val="0000FF"/>
                </a:solidFill>
                <a:effectLst/>
                <a:highlight>
                  <a:srgbClr val="F9FAFB"/>
                </a:highlight>
                <a:latin typeface="Monaco"/>
              </a:rPr>
              <a:t>YEAR</a:t>
            </a:r>
            <a:r>
              <a:rPr lang="en-GB" sz="3300" b="0" i="0" dirty="0">
                <a:solidFill>
                  <a:srgbClr val="343A4D"/>
                </a:solidFill>
                <a:effectLst/>
                <a:highlight>
                  <a:srgbClr val="F9FAFB"/>
                </a:highlight>
                <a:latin typeface="Monaco"/>
              </a:rPr>
              <a:t>(</a:t>
            </a:r>
            <a:r>
              <a:rPr lang="en-GB" sz="3300" b="0" i="0" dirty="0">
                <a:solidFill>
                  <a:srgbClr val="A31515"/>
                </a:solidFill>
                <a:effectLst/>
                <a:highlight>
                  <a:srgbClr val="F9FAFB"/>
                </a:highlight>
                <a:latin typeface="Monaco"/>
              </a:rPr>
              <a:t>Date</a:t>
            </a:r>
            <a:r>
              <a:rPr lang="en-GB" sz="3300" b="0" i="0" dirty="0">
                <a:solidFill>
                  <a:srgbClr val="343A4D"/>
                </a:solidFill>
                <a:effectLst/>
                <a:highlight>
                  <a:srgbClr val="F9FAFB"/>
                </a:highlight>
                <a:latin typeface="Monaco"/>
              </a:rPr>
              <a:t>) = </a:t>
            </a:r>
            <a:r>
              <a:rPr lang="en-GB" sz="3300" b="0" i="0" dirty="0">
                <a:solidFill>
                  <a:srgbClr val="09885A"/>
                </a:solidFill>
                <a:effectLst/>
                <a:highlight>
                  <a:srgbClr val="F9FAFB"/>
                </a:highlight>
                <a:latin typeface="Monaco"/>
              </a:rPr>
              <a:t>2015</a:t>
            </a:r>
            <a:r>
              <a:rPr lang="en-GB" sz="3300" b="0" i="0" dirty="0">
                <a:solidFill>
                  <a:srgbClr val="343A4D"/>
                </a:solidFill>
                <a:effectLst/>
                <a:highlight>
                  <a:srgbClr val="F9FAFB"/>
                </a:highlight>
                <a:latin typeface="Monaco"/>
              </a:rPr>
              <a:t> </a:t>
            </a:r>
            <a:r>
              <a:rPr lang="en-GB" sz="3300" b="0" i="0" dirty="0">
                <a:solidFill>
                  <a:srgbClr val="0000FF"/>
                </a:solidFill>
                <a:effectLst/>
                <a:highlight>
                  <a:srgbClr val="F9FAFB"/>
                </a:highlight>
                <a:latin typeface="Monaco"/>
              </a:rPr>
              <a:t>AND</a:t>
            </a:r>
            <a:r>
              <a:rPr lang="en-GB" sz="3300" b="0" i="0" dirty="0">
                <a:solidFill>
                  <a:srgbClr val="343A4D"/>
                </a:solidFill>
                <a:effectLst/>
                <a:highlight>
                  <a:srgbClr val="F9FAFB"/>
                </a:highlight>
                <a:latin typeface="Monaco"/>
              </a:rPr>
              <a:t> </a:t>
            </a:r>
            <a:r>
              <a:rPr lang="en-GB" sz="3300" b="0" i="0" dirty="0" err="1">
                <a:solidFill>
                  <a:srgbClr val="343A4D"/>
                </a:solidFill>
                <a:effectLst/>
                <a:highlight>
                  <a:srgbClr val="F9FAFB"/>
                </a:highlight>
                <a:latin typeface="Monaco"/>
              </a:rPr>
              <a:t>LandingOutcome</a:t>
            </a:r>
            <a:r>
              <a:rPr lang="en-GB" sz="3300" b="0" i="0" dirty="0">
                <a:solidFill>
                  <a:srgbClr val="343A4D"/>
                </a:solidFill>
                <a:effectLst/>
                <a:highlight>
                  <a:srgbClr val="F9FAFB"/>
                </a:highlight>
                <a:latin typeface="Monaco"/>
              </a:rPr>
              <a:t> </a:t>
            </a:r>
            <a:r>
              <a:rPr lang="en-GB" sz="3300" b="0" i="0" dirty="0">
                <a:solidFill>
                  <a:srgbClr val="0000FF"/>
                </a:solidFill>
                <a:effectLst/>
                <a:highlight>
                  <a:srgbClr val="F9FAFB"/>
                </a:highlight>
                <a:latin typeface="Monaco"/>
              </a:rPr>
              <a:t>LIKE</a:t>
            </a:r>
            <a:r>
              <a:rPr lang="en-GB" sz="3300" b="0" i="0" dirty="0">
                <a:solidFill>
                  <a:srgbClr val="343A4D"/>
                </a:solidFill>
                <a:effectLst/>
                <a:highlight>
                  <a:srgbClr val="F9FAFB"/>
                </a:highlight>
                <a:latin typeface="Monaco"/>
              </a:rPr>
              <a:t> </a:t>
            </a:r>
            <a:r>
              <a:rPr lang="en-GB" sz="3300" b="0" i="0" dirty="0">
                <a:solidFill>
                  <a:srgbClr val="A31515"/>
                </a:solidFill>
                <a:effectLst/>
                <a:highlight>
                  <a:srgbClr val="F9FAFB"/>
                </a:highlight>
                <a:latin typeface="Monaco"/>
              </a:rPr>
              <a:t>'Failure (drone ship)%’</a:t>
            </a:r>
            <a:r>
              <a:rPr lang="en-GB" sz="3300" b="0" i="0" dirty="0">
                <a:solidFill>
                  <a:srgbClr val="343A4D"/>
                </a:solidFill>
                <a:effectLst/>
                <a:highlight>
                  <a:srgbClr val="F9FAFB"/>
                </a:highlight>
                <a:latin typeface="Monaco"/>
              </a:rPr>
              <a:t>;</a:t>
            </a:r>
          </a:p>
          <a:p>
            <a:pPr algn="ctr">
              <a:lnSpc>
                <a:spcPct val="100000"/>
              </a:lnSpc>
              <a:spcBef>
                <a:spcPts val="1400"/>
              </a:spcBef>
            </a:pPr>
            <a:endParaRPr lang="en-GB" sz="3300" dirty="0">
              <a:solidFill>
                <a:srgbClr val="343A4D"/>
              </a:solidFill>
              <a:highlight>
                <a:srgbClr val="F9FAFB"/>
              </a:highlight>
              <a:latin typeface="Monaco"/>
            </a:endParaRPr>
          </a:p>
          <a:p>
            <a:pPr algn="ctr">
              <a:lnSpc>
                <a:spcPct val="100000"/>
              </a:lnSpc>
              <a:spcBef>
                <a:spcPts val="1400"/>
              </a:spcBef>
            </a:pPr>
            <a:endParaRPr lang="en-GB" sz="1800" b="0" i="0" dirty="0">
              <a:solidFill>
                <a:srgbClr val="343A4D"/>
              </a:solidFill>
              <a:effectLst/>
              <a:highlight>
                <a:srgbClr val="F9FAFB"/>
              </a:highlight>
              <a:latin typeface="Monaco"/>
            </a:endParaRPr>
          </a:p>
          <a:p>
            <a:pPr algn="ctr">
              <a:lnSpc>
                <a:spcPct val="100000"/>
              </a:lnSpc>
              <a:spcBef>
                <a:spcPts val="1400"/>
              </a:spcBef>
            </a:pPr>
            <a:endParaRPr lang="en-GB" sz="1800" dirty="0">
              <a:solidFill>
                <a:srgbClr val="343A4D"/>
              </a:solidFill>
              <a:highlight>
                <a:srgbClr val="F9FAFB"/>
              </a:highlight>
              <a:latin typeface="Monaco"/>
            </a:endParaRPr>
          </a:p>
          <a:p>
            <a:pPr algn="ctr">
              <a:lnSpc>
                <a:spcPct val="100000"/>
              </a:lnSpc>
              <a:spcBef>
                <a:spcPts val="1400"/>
              </a:spcBef>
            </a:pPr>
            <a:endParaRPr lang="en-GB" sz="1800" b="0" i="0" dirty="0">
              <a:solidFill>
                <a:srgbClr val="343A4D"/>
              </a:solidFill>
              <a:effectLst/>
              <a:highlight>
                <a:srgbClr val="F9FAFB"/>
              </a:highlight>
              <a:latin typeface="Monaco"/>
            </a:endParaRPr>
          </a:p>
          <a:p>
            <a:pPr algn="ctr">
              <a:lnSpc>
                <a:spcPct val="100000"/>
              </a:lnSpc>
              <a:spcBef>
                <a:spcPts val="1400"/>
              </a:spcBef>
            </a:pPr>
            <a:endParaRPr lang="en-GB" sz="1800" b="0" i="0" dirty="0">
              <a:solidFill>
                <a:srgbClr val="343A4D"/>
              </a:solidFill>
              <a:effectLst/>
              <a:highlight>
                <a:srgbClr val="F9FAFB"/>
              </a:highlight>
              <a:latin typeface="Monaco"/>
            </a:endParaRPr>
          </a:p>
          <a:p>
            <a:pPr algn="ctr">
              <a:lnSpc>
                <a:spcPct val="100000"/>
              </a:lnSpc>
              <a:spcBef>
                <a:spcPts val="1400"/>
              </a:spcBef>
            </a:pPr>
            <a:endParaRPr lang="en-GB" sz="1800" b="0" i="0" dirty="0">
              <a:solidFill>
                <a:srgbClr val="343A4D"/>
              </a:solidFill>
              <a:effectLst/>
              <a:highlight>
                <a:srgbClr val="F9FAFB"/>
              </a:highlight>
              <a:latin typeface="Monaco"/>
            </a:endParaRPr>
          </a:p>
          <a:p>
            <a:pPr algn="ctr">
              <a:lnSpc>
                <a:spcPct val="100000"/>
              </a:lnSpc>
              <a:spcBef>
                <a:spcPts val="1400"/>
              </a:spcBef>
            </a:pPr>
            <a:endParaRPr lang="en-GB" sz="2600" dirty="0">
              <a:solidFill>
                <a:srgbClr val="343A4D"/>
              </a:solidFill>
              <a:highlight>
                <a:srgbClr val="F9FAFB"/>
              </a:highlight>
              <a:latin typeface="Monaco"/>
            </a:endParaRPr>
          </a:p>
          <a:p>
            <a:pPr algn="ctr">
              <a:buFont typeface="+mj-lt"/>
              <a:buAutoNum type="arabicPeriod"/>
            </a:pPr>
            <a:r>
              <a:rPr lang="en-GB" sz="2600" b="0" i="0" dirty="0">
                <a:solidFill>
                  <a:srgbClr val="343A4D"/>
                </a:solidFill>
                <a:effectLst/>
                <a:highlight>
                  <a:srgbClr val="F9FAFB"/>
                </a:highlight>
                <a:latin typeface="-apple-system"/>
              </a:rPr>
              <a:t>Two failed drone ship landing attempts in 2015:</a:t>
            </a:r>
          </a:p>
          <a:p>
            <a:pPr algn="ctr">
              <a:buFont typeface="+mj-lt"/>
              <a:buAutoNum type="arabicPeriod"/>
            </a:pPr>
            <a:r>
              <a:rPr lang="en-GB" sz="2600" b="0" i="0" dirty="0">
                <a:solidFill>
                  <a:srgbClr val="343A4D"/>
                </a:solidFill>
                <a:effectLst/>
                <a:highlight>
                  <a:srgbClr val="F9FAFB"/>
                </a:highlight>
                <a:latin typeface="-apple-system"/>
              </a:rPr>
              <a:t>a. First Attempt:</a:t>
            </a:r>
          </a:p>
          <a:p>
            <a:pPr marL="742950" lvl="1" indent="-285750" algn="ctr">
              <a:buFont typeface="+mj-lt"/>
              <a:buAutoNum type="arabicPeriod"/>
            </a:pPr>
            <a:r>
              <a:rPr lang="en-GB" sz="2600" b="0" i="0" dirty="0">
                <a:solidFill>
                  <a:srgbClr val="343A4D"/>
                </a:solidFill>
                <a:effectLst/>
                <a:highlight>
                  <a:srgbClr val="F9FAFB"/>
                </a:highlight>
                <a:latin typeface="-apple-system"/>
              </a:rPr>
              <a:t>Booster Version: F9 v1.1 B1012</a:t>
            </a:r>
          </a:p>
          <a:p>
            <a:pPr marL="742950" lvl="1" indent="-285750" algn="ctr">
              <a:buFont typeface="+mj-lt"/>
              <a:buAutoNum type="arabicPeriod"/>
            </a:pPr>
            <a:r>
              <a:rPr lang="en-GB" sz="2600" b="0" i="0" dirty="0">
                <a:solidFill>
                  <a:srgbClr val="343A4D"/>
                </a:solidFill>
                <a:effectLst/>
                <a:highlight>
                  <a:srgbClr val="F9FAFB"/>
                </a:highlight>
                <a:latin typeface="-apple-system"/>
              </a:rPr>
              <a:t>Launch Site: CCAFS LC-40 (Cape Canaveral Air Force Station, Launch Complex 40)</a:t>
            </a:r>
          </a:p>
          <a:p>
            <a:pPr marL="742950" lvl="1" indent="-285750" algn="ctr">
              <a:buFont typeface="+mj-lt"/>
              <a:buAutoNum type="arabicPeriod"/>
            </a:pPr>
            <a:r>
              <a:rPr lang="en-GB" sz="2600" b="0" i="0" dirty="0">
                <a:solidFill>
                  <a:srgbClr val="343A4D"/>
                </a:solidFill>
                <a:effectLst/>
                <a:highlight>
                  <a:srgbClr val="F9FAFB"/>
                </a:highlight>
                <a:latin typeface="-apple-system"/>
              </a:rPr>
              <a:t>Outcome: Failure (drone ship)</a:t>
            </a:r>
          </a:p>
          <a:p>
            <a:pPr algn="ctr">
              <a:buFont typeface="+mj-lt"/>
              <a:buAutoNum type="arabicPeriod"/>
            </a:pPr>
            <a:r>
              <a:rPr lang="en-GB" sz="2600" b="0" i="0" dirty="0">
                <a:solidFill>
                  <a:srgbClr val="343A4D"/>
                </a:solidFill>
                <a:effectLst/>
                <a:highlight>
                  <a:srgbClr val="F9FAFB"/>
                </a:highlight>
                <a:latin typeface="-apple-system"/>
              </a:rPr>
              <a:t>b. Second Attempt:</a:t>
            </a:r>
          </a:p>
          <a:p>
            <a:pPr marL="742950" lvl="1" indent="-285750" algn="ctr">
              <a:buFont typeface="+mj-lt"/>
              <a:buAutoNum type="arabicPeriod"/>
            </a:pPr>
            <a:r>
              <a:rPr lang="en-GB" sz="2600" b="0" i="0" dirty="0">
                <a:solidFill>
                  <a:srgbClr val="343A4D"/>
                </a:solidFill>
                <a:effectLst/>
                <a:highlight>
                  <a:srgbClr val="F9FAFB"/>
                </a:highlight>
                <a:latin typeface="-apple-system"/>
              </a:rPr>
              <a:t>Booster Version: F9 v1.1 B1015</a:t>
            </a:r>
          </a:p>
          <a:p>
            <a:pPr marL="742950" lvl="1" indent="-285750" algn="ctr">
              <a:buFont typeface="+mj-lt"/>
              <a:buAutoNum type="arabicPeriod"/>
            </a:pPr>
            <a:r>
              <a:rPr lang="en-GB" sz="2600" b="0" i="0" dirty="0">
                <a:solidFill>
                  <a:srgbClr val="343A4D"/>
                </a:solidFill>
                <a:effectLst/>
                <a:highlight>
                  <a:srgbClr val="F9FAFB"/>
                </a:highlight>
                <a:latin typeface="-apple-system"/>
              </a:rPr>
              <a:t>Launch Site: CCAFS LC-40</a:t>
            </a:r>
          </a:p>
          <a:p>
            <a:pPr marL="742950" lvl="1" indent="-285750" algn="ctr">
              <a:buFont typeface="+mj-lt"/>
              <a:buAutoNum type="arabicPeriod"/>
            </a:pPr>
            <a:r>
              <a:rPr lang="en-GB" sz="2600" b="0" i="0" dirty="0">
                <a:solidFill>
                  <a:srgbClr val="343A4D"/>
                </a:solidFill>
                <a:effectLst/>
                <a:highlight>
                  <a:srgbClr val="F9FAFB"/>
                </a:highlight>
                <a:latin typeface="-apple-system"/>
              </a:rPr>
              <a:t>Outcome: Failure (drone ship)</a:t>
            </a:r>
          </a:p>
          <a:p>
            <a:pPr algn="ctr">
              <a:lnSpc>
                <a:spcPct val="100000"/>
              </a:lnSpc>
              <a:spcBef>
                <a:spcPts val="1400"/>
              </a:spcBef>
            </a:pPr>
            <a:endParaRPr lang="en-GB" sz="1800" b="0" i="0" dirty="0">
              <a:solidFill>
                <a:srgbClr val="343A4D"/>
              </a:solidFill>
              <a:effectLst/>
              <a:highlight>
                <a:srgbClr val="F9FAFB"/>
              </a:highlight>
              <a:latin typeface="Monaco"/>
            </a:endParaRPr>
          </a:p>
          <a:p>
            <a:pPr algn="ctr">
              <a:lnSpc>
                <a:spcPct val="100000"/>
              </a:lnSpc>
              <a:spcBef>
                <a:spcPts val="1400"/>
              </a:spcBef>
            </a:pPr>
            <a:endParaRPr lang="en-GB" sz="1800" dirty="0">
              <a:solidFill>
                <a:srgbClr val="343A4D"/>
              </a:solidFill>
              <a:highlight>
                <a:srgbClr val="F9FAFB"/>
              </a:highlight>
              <a:latin typeface="Monaco"/>
            </a:endParaRPr>
          </a:p>
          <a:p>
            <a:pPr algn="ctr">
              <a:lnSpc>
                <a:spcPct val="100000"/>
              </a:lnSpc>
              <a:spcBef>
                <a:spcPts val="1400"/>
              </a:spcBef>
            </a:pPr>
            <a:endParaRPr lang="en-US" sz="18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descr="A screenshot of a computer&#10;&#10;Description automatically generated">
            <a:extLst>
              <a:ext uri="{FF2B5EF4-FFF2-40B4-BE49-F238E27FC236}">
                <a16:creationId xmlns:a16="http://schemas.microsoft.com/office/drawing/2014/main" id="{C4CA1B09-CEB8-D3B1-C17B-EBD5D4CEB0B1}"/>
              </a:ext>
            </a:extLst>
          </p:cNvPr>
          <p:cNvPicPr>
            <a:picLocks noChangeAspect="1"/>
          </p:cNvPicPr>
          <p:nvPr/>
        </p:nvPicPr>
        <p:blipFill>
          <a:blip r:embed="rId3"/>
          <a:stretch>
            <a:fillRect/>
          </a:stretch>
        </p:blipFill>
        <p:spPr>
          <a:xfrm>
            <a:off x="2250467" y="2203911"/>
            <a:ext cx="7280690" cy="153277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7" name="Rectangle 3">
            <a:extLst>
              <a:ext uri="{FF2B5EF4-FFF2-40B4-BE49-F238E27FC236}">
                <a16:creationId xmlns:a16="http://schemas.microsoft.com/office/drawing/2014/main" id="{2F0540D8-BA20-399F-2806-55937343000F}"/>
              </a:ext>
            </a:extLst>
          </p:cNvPr>
          <p:cNvSpPr>
            <a:spLocks noGrp="1" noChangeArrowheads="1"/>
          </p:cNvSpPr>
          <p:nvPr>
            <p:ph idx="4294967295"/>
          </p:nvPr>
        </p:nvSpPr>
        <p:spPr bwMode="auto">
          <a:xfrm>
            <a:off x="606653" y="1453508"/>
            <a:ext cx="11389272" cy="784830"/>
          </a:xfrm>
          <a:prstGeom prst="rect">
            <a:avLst/>
          </a:prstGeom>
          <a:solidFill>
            <a:srgbClr val="F9FAF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FF"/>
                </a:solidFill>
                <a:effectLst/>
                <a:latin typeface="var(--monaco-monospace-font)"/>
              </a:rPr>
              <a:t>SELECT</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err="1">
                <a:ln>
                  <a:noFill/>
                </a:ln>
                <a:solidFill>
                  <a:srgbClr val="343A4D"/>
                </a:solidFill>
                <a:effectLst/>
                <a:latin typeface="var(--monaco-monospace-font)"/>
              </a:rPr>
              <a:t>LandingOutcome</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0000FF"/>
                </a:solidFill>
                <a:effectLst/>
                <a:latin typeface="var(--monaco-monospace-font)"/>
              </a:rPr>
              <a:t>COUNT</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0000FF"/>
                </a:solidFill>
                <a:effectLst/>
                <a:latin typeface="var(--monaco-monospace-font)"/>
              </a:rPr>
              <a:t>as</a:t>
            </a:r>
            <a:r>
              <a:rPr kumimoji="0" lang="en-US" altLang="en-US" sz="1200" b="0" i="0" u="none" strike="noStrike" cap="none" normalizeH="0" baseline="0" dirty="0">
                <a:ln>
                  <a:noFill/>
                </a:ln>
                <a:solidFill>
                  <a:srgbClr val="343A4D"/>
                </a:solidFill>
                <a:effectLst/>
                <a:latin typeface="var(--monaco-monospace-font)"/>
              </a:rPr>
              <a:t> Count </a:t>
            </a:r>
            <a:r>
              <a:rPr kumimoji="0" lang="en-US" altLang="en-US" sz="1200" b="0" i="0" u="none" strike="noStrike" cap="none" normalizeH="0" baseline="0" dirty="0">
                <a:ln>
                  <a:noFill/>
                </a:ln>
                <a:solidFill>
                  <a:srgbClr val="0000FF"/>
                </a:solidFill>
                <a:effectLst/>
                <a:latin typeface="var(--monaco-monospace-font)"/>
              </a:rPr>
              <a:t>FROM</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err="1">
                <a:ln>
                  <a:noFill/>
                </a:ln>
                <a:solidFill>
                  <a:srgbClr val="343A4D"/>
                </a:solidFill>
                <a:effectLst/>
                <a:latin typeface="var(--monaco-monospace-font)"/>
              </a:rPr>
              <a:t>SpaceXLaunchData</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0000FF"/>
                </a:solidFill>
                <a:effectLst/>
                <a:latin typeface="var(--monaco-monospace-font)"/>
              </a:rPr>
              <a:t>WHERE</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A31515"/>
                </a:solidFill>
                <a:effectLst/>
                <a:latin typeface="var(--monaco-monospace-font)"/>
              </a:rPr>
              <a:t>Date</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0000FF"/>
                </a:solidFill>
                <a:effectLst/>
                <a:latin typeface="var(--monaco-monospace-font)"/>
              </a:rPr>
              <a:t>BETWEEN</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A31515"/>
                </a:solidFill>
                <a:effectLst/>
                <a:latin typeface="var(--monaco-monospace-font)"/>
              </a:rPr>
              <a:t>'2010-06-04'</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0000FF"/>
                </a:solidFill>
                <a:effectLst/>
                <a:latin typeface="var(--monaco-monospace-font)"/>
              </a:rPr>
              <a:t>AND</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A31515"/>
                </a:solidFill>
                <a:effectLst/>
                <a:latin typeface="var(--monaco-monospace-font)"/>
              </a:rPr>
              <a:t>'2017-03-20'</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0000FF"/>
                </a:solidFill>
                <a:effectLst/>
                <a:latin typeface="var(--monaco-monospace-font)"/>
              </a:rPr>
              <a:t>GROUP</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0000FF"/>
                </a:solidFill>
                <a:effectLst/>
                <a:latin typeface="var(--monaco-monospace-font)"/>
              </a:rPr>
              <a:t>BY</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err="1">
                <a:ln>
                  <a:noFill/>
                </a:ln>
                <a:solidFill>
                  <a:srgbClr val="343A4D"/>
                </a:solidFill>
                <a:effectLst/>
                <a:latin typeface="var(--monaco-monospace-font)"/>
              </a:rPr>
              <a:t>LandingOutcome</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0000FF"/>
                </a:solidFill>
                <a:effectLst/>
                <a:latin typeface="var(--monaco-monospace-font)"/>
              </a:rPr>
              <a:t>ORDER</a:t>
            </a:r>
            <a:r>
              <a:rPr kumimoji="0" lang="en-US" altLang="en-US" sz="1200" b="0" i="0" u="none" strike="noStrike" cap="none" normalizeH="0" baseline="0" dirty="0">
                <a:ln>
                  <a:noFill/>
                </a:ln>
                <a:solidFill>
                  <a:srgbClr val="343A4D"/>
                </a:solidFill>
                <a:effectLst/>
                <a:latin typeface="var(--monaco-monospace-font)"/>
              </a:rPr>
              <a:t> </a:t>
            </a:r>
            <a:r>
              <a:rPr kumimoji="0" lang="en-US" altLang="en-US" sz="1200" b="0" i="0" u="none" strike="noStrike" cap="none" normalizeH="0" baseline="0" dirty="0">
                <a:ln>
                  <a:noFill/>
                </a:ln>
                <a:solidFill>
                  <a:srgbClr val="0000FF"/>
                </a:solidFill>
                <a:effectLst/>
                <a:latin typeface="var(--monaco-monospace-font)"/>
              </a:rPr>
              <a:t>BY</a:t>
            </a:r>
            <a:r>
              <a:rPr kumimoji="0" lang="en-US" altLang="en-US" sz="1200" b="0" i="0" u="none" strike="noStrike" cap="none" normalizeH="0" baseline="0" dirty="0">
                <a:ln>
                  <a:noFill/>
                </a:ln>
                <a:solidFill>
                  <a:srgbClr val="343A4D"/>
                </a:solidFill>
                <a:effectLst/>
                <a:latin typeface="var(--monaco-monospace-font)"/>
              </a:rPr>
              <a:t> Count </a:t>
            </a:r>
            <a:r>
              <a:rPr kumimoji="0" lang="en-US" altLang="en-US" sz="1200" b="0" i="0" u="none" strike="noStrike" cap="none" normalizeH="0" baseline="0" dirty="0">
                <a:ln>
                  <a:noFill/>
                </a:ln>
                <a:solidFill>
                  <a:srgbClr val="0000FF"/>
                </a:solidFill>
                <a:effectLst/>
                <a:latin typeface="var(--monaco-monospace-font)"/>
              </a:rPr>
              <a:t>DESC</a:t>
            </a:r>
            <a:r>
              <a:rPr kumimoji="0" lang="en-US" altLang="en-US" sz="1200" b="0" i="0" u="none" strike="noStrike" cap="none" normalizeH="0" baseline="0" dirty="0">
                <a:ln>
                  <a:noFill/>
                </a:ln>
                <a:solidFill>
                  <a:srgbClr val="343A4D"/>
                </a:solidFill>
                <a:effectLst/>
                <a:latin typeface="var(--monaco-monospace-font)"/>
              </a:rPr>
              <a:t>; </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8" descr="A screenshot of a computer program&#10;&#10;Description automatically generated">
            <a:extLst>
              <a:ext uri="{FF2B5EF4-FFF2-40B4-BE49-F238E27FC236}">
                <a16:creationId xmlns:a16="http://schemas.microsoft.com/office/drawing/2014/main" id="{E61ABDFB-B730-74CA-BDF9-EAB57A21980C}"/>
              </a:ext>
            </a:extLst>
          </p:cNvPr>
          <p:cNvPicPr>
            <a:picLocks noChangeAspect="1"/>
          </p:cNvPicPr>
          <p:nvPr/>
        </p:nvPicPr>
        <p:blipFill>
          <a:blip r:embed="rId3"/>
          <a:stretch>
            <a:fillRect/>
          </a:stretch>
        </p:blipFill>
        <p:spPr>
          <a:xfrm>
            <a:off x="3461657" y="2141141"/>
            <a:ext cx="4960759" cy="2797773"/>
          </a:xfrm>
          <a:prstGeom prst="rect">
            <a:avLst/>
          </a:prstGeom>
        </p:spPr>
      </p:pic>
      <p:sp>
        <p:nvSpPr>
          <p:cNvPr id="10" name="TextBox 9">
            <a:extLst>
              <a:ext uri="{FF2B5EF4-FFF2-40B4-BE49-F238E27FC236}">
                <a16:creationId xmlns:a16="http://schemas.microsoft.com/office/drawing/2014/main" id="{493B5406-9655-F194-6E25-D6F8914B3129}"/>
              </a:ext>
            </a:extLst>
          </p:cNvPr>
          <p:cNvSpPr txBox="1"/>
          <p:nvPr/>
        </p:nvSpPr>
        <p:spPr>
          <a:xfrm>
            <a:off x="1251857" y="5279571"/>
            <a:ext cx="9514114" cy="923330"/>
          </a:xfrm>
          <a:prstGeom prst="rect">
            <a:avLst/>
          </a:prstGeom>
          <a:noFill/>
        </p:spPr>
        <p:txBody>
          <a:bodyPr wrap="square" rtlCol="0">
            <a:spAutoFit/>
          </a:bodyPr>
          <a:lstStyle/>
          <a:p>
            <a:pPr algn="ctr">
              <a:buFont typeface="+mj-lt"/>
              <a:buAutoNum type="arabicPeriod"/>
            </a:pPr>
            <a:r>
              <a:rPr lang="en-GB" b="0" i="0">
                <a:solidFill>
                  <a:srgbClr val="343A4D"/>
                </a:solidFill>
                <a:effectLst/>
                <a:highlight>
                  <a:srgbClr val="F9FAFB"/>
                </a:highlight>
                <a:latin typeface="-apple-system"/>
              </a:rPr>
              <a:t>No attempt (10): The most common outcome, likely for earlier missions or those where landing wasn't planned.</a:t>
            </a:r>
          </a:p>
          <a:p>
            <a:pPr algn="ctr">
              <a:buFont typeface="+mj-lt"/>
              <a:buAutoNum type="arabicPeriod"/>
            </a:pPr>
            <a:r>
              <a:rPr lang="en-GB" b="0" i="0">
                <a:solidFill>
                  <a:srgbClr val="343A4D"/>
                </a:solidFill>
                <a:effectLst/>
                <a:highlight>
                  <a:srgbClr val="F9FAFB"/>
                </a:highlight>
                <a:latin typeface="-apple-system"/>
              </a:rPr>
              <a:t>Failure (drone ship) (5): Unsuccessful attempts to land on an autonomous spaceport drone ship.</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descr="A map of the world with a location pin&#10;&#10;Description automatically generated">
            <a:extLst>
              <a:ext uri="{FF2B5EF4-FFF2-40B4-BE49-F238E27FC236}">
                <a16:creationId xmlns:a16="http://schemas.microsoft.com/office/drawing/2014/main" id="{8B0633BF-F928-FDBF-AE15-9024F29D1E20}"/>
              </a:ext>
            </a:extLst>
          </p:cNvPr>
          <p:cNvPicPr>
            <a:picLocks noGrp="1" noChangeAspect="1"/>
          </p:cNvPicPr>
          <p:nvPr>
            <p:ph idx="4294967295"/>
          </p:nvPr>
        </p:nvPicPr>
        <p:blipFill>
          <a:blip r:embed="rId3"/>
          <a:stretch>
            <a:fillRect/>
          </a:stretch>
        </p:blipFill>
        <p:spPr>
          <a:xfrm>
            <a:off x="2520206" y="1355332"/>
            <a:ext cx="7151587" cy="4351338"/>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
        <p:nvSpPr>
          <p:cNvPr id="7" name="TextBox 6">
            <a:extLst>
              <a:ext uri="{FF2B5EF4-FFF2-40B4-BE49-F238E27FC236}">
                <a16:creationId xmlns:a16="http://schemas.microsoft.com/office/drawing/2014/main" id="{EF72BD40-22C7-EFE9-D7BA-3E60C8FFBF8A}"/>
              </a:ext>
            </a:extLst>
          </p:cNvPr>
          <p:cNvSpPr txBox="1"/>
          <p:nvPr/>
        </p:nvSpPr>
        <p:spPr>
          <a:xfrm>
            <a:off x="1317171" y="5812971"/>
            <a:ext cx="9808029" cy="369332"/>
          </a:xfrm>
          <a:prstGeom prst="rect">
            <a:avLst/>
          </a:prstGeom>
          <a:noFill/>
        </p:spPr>
        <p:txBody>
          <a:bodyPr wrap="square" rtlCol="0">
            <a:spAutoFit/>
          </a:bodyPr>
          <a:lstStyle/>
          <a:p>
            <a:pPr algn="ctr"/>
            <a:r>
              <a:rPr lang="en-GB" dirty="0"/>
              <a:t>Global Map displaying SpaceX launching locations located in the United States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4" name="Picture 3" descr="A map of a city&#10;&#10;Description automatically generated">
            <a:extLst>
              <a:ext uri="{FF2B5EF4-FFF2-40B4-BE49-F238E27FC236}">
                <a16:creationId xmlns:a16="http://schemas.microsoft.com/office/drawing/2014/main" id="{EC1F2CE3-CB77-1FB6-1E6A-0DDAF562B9CB}"/>
              </a:ext>
            </a:extLst>
          </p:cNvPr>
          <p:cNvPicPr>
            <a:picLocks noChangeAspect="1"/>
          </p:cNvPicPr>
          <p:nvPr/>
        </p:nvPicPr>
        <p:blipFill>
          <a:blip r:embed="rId3"/>
          <a:stretch>
            <a:fillRect/>
          </a:stretch>
        </p:blipFill>
        <p:spPr>
          <a:xfrm>
            <a:off x="1331382" y="1371125"/>
            <a:ext cx="10126590" cy="4654448"/>
          </a:xfrm>
          <a:prstGeom prst="rect">
            <a:avLst/>
          </a:prstGeom>
        </p:spPr>
      </p:pic>
      <p:sp>
        <p:nvSpPr>
          <p:cNvPr id="6" name="TextBox 5">
            <a:extLst>
              <a:ext uri="{FF2B5EF4-FFF2-40B4-BE49-F238E27FC236}">
                <a16:creationId xmlns:a16="http://schemas.microsoft.com/office/drawing/2014/main" id="{B49E07B9-51CF-87F4-F67E-F8DF2C773889}"/>
              </a:ext>
            </a:extLst>
          </p:cNvPr>
          <p:cNvSpPr txBox="1"/>
          <p:nvPr/>
        </p:nvSpPr>
        <p:spPr>
          <a:xfrm>
            <a:off x="1331382" y="6313714"/>
            <a:ext cx="10126590" cy="369332"/>
          </a:xfrm>
          <a:prstGeom prst="rect">
            <a:avLst/>
          </a:prstGeom>
          <a:noFill/>
        </p:spPr>
        <p:txBody>
          <a:bodyPr wrap="square" rtlCol="0">
            <a:spAutoFit/>
          </a:bodyPr>
          <a:lstStyle/>
          <a:p>
            <a:pPr algn="ctr"/>
            <a:r>
              <a:rPr lang="en-GB" dirty="0"/>
              <a:t>Map displaying red (failed) markers and blue (success) markers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descr="A map with a location pin&#10;&#10;Description automatically generated">
            <a:extLst>
              <a:ext uri="{FF2B5EF4-FFF2-40B4-BE49-F238E27FC236}">
                <a16:creationId xmlns:a16="http://schemas.microsoft.com/office/drawing/2014/main" id="{3E7E4872-F40F-80FA-635D-E95F44148779}"/>
              </a:ext>
            </a:extLst>
          </p:cNvPr>
          <p:cNvPicPr>
            <a:picLocks noGrp="1" noChangeAspect="1"/>
          </p:cNvPicPr>
          <p:nvPr>
            <p:ph idx="4294967295"/>
          </p:nvPr>
        </p:nvPicPr>
        <p:blipFill>
          <a:blip r:embed="rId3"/>
          <a:stretch>
            <a:fillRect/>
          </a:stretch>
        </p:blipFill>
        <p:spPr>
          <a:xfrm>
            <a:off x="2388875" y="1399223"/>
            <a:ext cx="7277872" cy="4314825"/>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
        <p:nvSpPr>
          <p:cNvPr id="6" name="TextBox 5">
            <a:extLst>
              <a:ext uri="{FF2B5EF4-FFF2-40B4-BE49-F238E27FC236}">
                <a16:creationId xmlns:a16="http://schemas.microsoft.com/office/drawing/2014/main" id="{7014CD1F-7E70-3AC0-F7C8-A8237F6A3389}"/>
              </a:ext>
            </a:extLst>
          </p:cNvPr>
          <p:cNvSpPr txBox="1"/>
          <p:nvPr/>
        </p:nvSpPr>
        <p:spPr>
          <a:xfrm>
            <a:off x="1110343" y="6025573"/>
            <a:ext cx="10175268" cy="369332"/>
          </a:xfrm>
          <a:prstGeom prst="rect">
            <a:avLst/>
          </a:prstGeom>
          <a:noFill/>
        </p:spPr>
        <p:txBody>
          <a:bodyPr wrap="square" rtlCol="0">
            <a:spAutoFit/>
          </a:bodyPr>
          <a:lstStyle/>
          <a:p>
            <a:pPr algn="ctr"/>
            <a:r>
              <a:rPr lang="en-GB" dirty="0"/>
              <a:t>Detailed map displaying roads, railroads, etc. and nearest coastline</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567543"/>
            <a:ext cx="10122960" cy="44580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r>
              <a:rPr lang="en-GB" sz="1600" b="0" i="0" dirty="0">
                <a:solidFill>
                  <a:srgbClr val="343A4D"/>
                </a:solidFill>
                <a:effectLst/>
                <a:highlight>
                  <a:srgbClr val="F9FAFB"/>
                </a:highlight>
                <a:latin typeface="-apple-system"/>
              </a:rPr>
              <a:t>Project Background and Context:</a:t>
            </a:r>
          </a:p>
          <a:p>
            <a:pPr algn="l">
              <a:buFont typeface="+mj-lt"/>
              <a:buAutoNum type="arabicPeriod"/>
            </a:pPr>
            <a:r>
              <a:rPr lang="en-GB" sz="1600" b="0" i="0" dirty="0">
                <a:solidFill>
                  <a:srgbClr val="343A4D"/>
                </a:solidFill>
                <a:effectLst/>
                <a:highlight>
                  <a:srgbClr val="F9FAFB"/>
                </a:highlight>
                <a:latin typeface="-apple-system"/>
              </a:rPr>
              <a:t>SpaceX's Falcon 9 rocket launches are revolutionizing the space industry with lower-cost space travel.</a:t>
            </a:r>
          </a:p>
          <a:p>
            <a:pPr algn="l">
              <a:buFont typeface="+mj-lt"/>
              <a:buAutoNum type="arabicPeriod"/>
            </a:pPr>
            <a:r>
              <a:rPr lang="en-GB" sz="1600" b="0" i="0" dirty="0">
                <a:solidFill>
                  <a:srgbClr val="343A4D"/>
                </a:solidFill>
                <a:effectLst/>
                <a:highlight>
                  <a:srgbClr val="F9FAFB"/>
                </a:highlight>
                <a:latin typeface="-apple-system"/>
              </a:rPr>
              <a:t>The ability to reuse the first stage of the Falcon 9 rocket is key to SpaceX's cost advantage.</a:t>
            </a:r>
          </a:p>
          <a:p>
            <a:pPr algn="l">
              <a:buFont typeface="+mj-lt"/>
              <a:buAutoNum type="arabicPeriod"/>
            </a:pPr>
            <a:r>
              <a:rPr lang="en-GB" sz="1600" b="0" i="0" dirty="0">
                <a:solidFill>
                  <a:srgbClr val="343A4D"/>
                </a:solidFill>
                <a:effectLst/>
                <a:highlight>
                  <a:srgbClr val="F9FAFB"/>
                </a:highlight>
                <a:latin typeface="-apple-system"/>
              </a:rPr>
              <a:t>Predicting the success of first stage landings is crucial for estimating launch costs.</a:t>
            </a:r>
          </a:p>
          <a:p>
            <a:pPr algn="l">
              <a:buFont typeface="+mj-lt"/>
              <a:buAutoNum type="arabicPeriod"/>
            </a:pPr>
            <a:r>
              <a:rPr lang="en-GB" sz="1600" b="0" i="0" dirty="0">
                <a:solidFill>
                  <a:srgbClr val="343A4D"/>
                </a:solidFill>
                <a:effectLst/>
                <a:highlight>
                  <a:srgbClr val="F9FAFB"/>
                </a:highlight>
                <a:latin typeface="-apple-system"/>
              </a:rPr>
              <a:t>Competing launch companies need to understand factors influencing landing success to remain competitive.</a:t>
            </a:r>
          </a:p>
          <a:p>
            <a:pPr algn="l"/>
            <a:endParaRPr lang="en-GB" sz="1600" b="0" i="0" dirty="0">
              <a:solidFill>
                <a:srgbClr val="343A4D"/>
              </a:solidFill>
              <a:effectLst/>
              <a:highlight>
                <a:srgbClr val="F9FAFB"/>
              </a:highlight>
              <a:latin typeface="-apple-system"/>
            </a:endParaRPr>
          </a:p>
          <a:p>
            <a:pPr algn="l"/>
            <a:r>
              <a:rPr lang="en-GB" sz="1600" b="0" i="0" dirty="0">
                <a:solidFill>
                  <a:srgbClr val="343A4D"/>
                </a:solidFill>
                <a:effectLst/>
                <a:highlight>
                  <a:srgbClr val="F9FAFB"/>
                </a:highlight>
                <a:latin typeface="-apple-system"/>
              </a:rPr>
              <a:t>Key Problems to Address:</a:t>
            </a:r>
          </a:p>
          <a:p>
            <a:pPr algn="l">
              <a:buFont typeface="+mj-lt"/>
              <a:buAutoNum type="arabicPeriod"/>
            </a:pPr>
            <a:r>
              <a:rPr lang="en-GB" sz="1600" b="0" i="0" dirty="0">
                <a:solidFill>
                  <a:srgbClr val="343A4D"/>
                </a:solidFill>
                <a:effectLst/>
                <a:highlight>
                  <a:srgbClr val="F9FAFB"/>
                </a:highlight>
                <a:latin typeface="-apple-system"/>
              </a:rPr>
              <a:t>Can we accurately predict the success of Falcon 9 first stage landings?</a:t>
            </a:r>
          </a:p>
          <a:p>
            <a:pPr algn="l">
              <a:buFont typeface="+mj-lt"/>
              <a:buAutoNum type="arabicPeriod"/>
            </a:pPr>
            <a:r>
              <a:rPr lang="en-GB" sz="1600" b="0" i="0" dirty="0">
                <a:solidFill>
                  <a:srgbClr val="343A4D"/>
                </a:solidFill>
                <a:effectLst/>
                <a:highlight>
                  <a:srgbClr val="F9FAFB"/>
                </a:highlight>
                <a:latin typeface="-apple-system"/>
              </a:rPr>
              <a:t>What are the most important factors influencing the success of these landings?</a:t>
            </a:r>
          </a:p>
          <a:p>
            <a:pPr algn="l">
              <a:buFont typeface="+mj-lt"/>
              <a:buAutoNum type="arabicPeriod"/>
            </a:pPr>
            <a:r>
              <a:rPr lang="en-GB" sz="1600" b="0" i="0" dirty="0">
                <a:solidFill>
                  <a:srgbClr val="343A4D"/>
                </a:solidFill>
                <a:effectLst/>
                <a:highlight>
                  <a:srgbClr val="F9FAFB"/>
                </a:highlight>
                <a:latin typeface="-apple-system"/>
              </a:rPr>
              <a:t>How do different launch parameters (e.g., payload mass, orbit type, launch site) affect landing success probability?</a:t>
            </a:r>
          </a:p>
          <a:p>
            <a:pPr algn="l">
              <a:buFont typeface="+mj-lt"/>
              <a:buAutoNum type="arabicPeriod"/>
            </a:pPr>
            <a:r>
              <a:rPr lang="en-GB" sz="1600" b="0" i="0" dirty="0">
                <a:solidFill>
                  <a:srgbClr val="343A4D"/>
                </a:solidFill>
                <a:effectLst/>
                <a:highlight>
                  <a:srgbClr val="F9FAFB"/>
                </a:highlight>
                <a:latin typeface="-apple-system"/>
              </a:rPr>
              <a:t>Can we develop a model that helps estimate the cost of a launch for competing companies?</a:t>
            </a:r>
          </a:p>
          <a:p>
            <a:pPr algn="l">
              <a:buFont typeface="+mj-lt"/>
              <a:buAutoNum type="arabicPeriod"/>
            </a:pPr>
            <a:r>
              <a:rPr lang="en-GB" sz="1600" b="0" i="0" dirty="0">
                <a:solidFill>
                  <a:srgbClr val="343A4D"/>
                </a:solidFill>
                <a:effectLst/>
                <a:highlight>
                  <a:srgbClr val="F9FAFB"/>
                </a:highlight>
                <a:latin typeface="-apple-system"/>
              </a:rPr>
              <a:t>How can we use historical launch data to inform future launch strategies and improve success rates?</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All four models displayed similar accuracy at 83.33% accuracy.</a:t>
            </a:r>
          </a:p>
          <a:p>
            <a:pPr>
              <a:lnSpc>
                <a:spcPct val="100000"/>
              </a:lnSpc>
              <a:spcBef>
                <a:spcPts val="1400"/>
              </a:spcBef>
            </a:pPr>
            <a:r>
              <a:rPr lang="en-US" sz="2200" dirty="0">
                <a:solidFill>
                  <a:schemeClr val="accent3">
                    <a:lumMod val="25000"/>
                  </a:schemeClr>
                </a:solidFill>
                <a:latin typeface="Abadi"/>
              </a:rPr>
              <a:t>A larger sample size is needed.</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descr="A graph showing a number of different colored bars&#10;&#10;Description automatically generated with medium confidence">
            <a:extLst>
              <a:ext uri="{FF2B5EF4-FFF2-40B4-BE49-F238E27FC236}">
                <a16:creationId xmlns:a16="http://schemas.microsoft.com/office/drawing/2014/main" id="{FDAD25E7-9796-702F-EC5E-106E12BF677A}"/>
              </a:ext>
            </a:extLst>
          </p:cNvPr>
          <p:cNvPicPr>
            <a:picLocks noChangeAspect="1"/>
          </p:cNvPicPr>
          <p:nvPr/>
        </p:nvPicPr>
        <p:blipFill>
          <a:blip r:embed="rId3"/>
          <a:stretch>
            <a:fillRect/>
          </a:stretch>
        </p:blipFill>
        <p:spPr>
          <a:xfrm>
            <a:off x="5483069" y="1878195"/>
            <a:ext cx="5610367" cy="375562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models displayed similar accuracy. </a:t>
            </a:r>
          </a:p>
          <a:p>
            <a:pPr>
              <a:lnSpc>
                <a:spcPct val="100000"/>
              </a:lnSpc>
              <a:spcBef>
                <a:spcPts val="1400"/>
              </a:spcBef>
            </a:pPr>
            <a:r>
              <a:rPr lang="en-US" sz="2200" dirty="0">
                <a:solidFill>
                  <a:schemeClr val="accent3">
                    <a:lumMod val="25000"/>
                  </a:schemeClr>
                </a:solidFill>
                <a:latin typeface="Abadi" panose="020B0604020104020204" pitchFamily="34" charset="0"/>
              </a:rPr>
              <a:t>The small sample size (18) leads to over-prediction of success.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diagram of different colors&#10;&#10;Description automatically generated with medium confidence">
            <a:extLst>
              <a:ext uri="{FF2B5EF4-FFF2-40B4-BE49-F238E27FC236}">
                <a16:creationId xmlns:a16="http://schemas.microsoft.com/office/drawing/2014/main" id="{D57C81D0-77F5-8622-51D5-F84220645A46}"/>
              </a:ext>
            </a:extLst>
          </p:cNvPr>
          <p:cNvPicPr>
            <a:picLocks noChangeAspect="1"/>
          </p:cNvPicPr>
          <p:nvPr/>
        </p:nvPicPr>
        <p:blipFill>
          <a:blip r:embed="rId3"/>
          <a:stretch>
            <a:fillRect/>
          </a:stretch>
        </p:blipFill>
        <p:spPr>
          <a:xfrm>
            <a:off x="3939905" y="3217741"/>
            <a:ext cx="4312190" cy="310160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a:lnSpc>
                <a:spcPct val="100000"/>
              </a:lnSpc>
              <a:spcBef>
                <a:spcPts val="1400"/>
              </a:spcBef>
            </a:pPr>
            <a:r>
              <a:rPr lang="en-GB" sz="1600" b="0" i="0" dirty="0">
                <a:solidFill>
                  <a:srgbClr val="343A4D"/>
                </a:solidFill>
                <a:effectLst/>
                <a:highlight>
                  <a:srgbClr val="F9FAFB"/>
                </a:highlight>
                <a:latin typeface="-apple-system"/>
              </a:rPr>
              <a:t>Based on the analyses and queries we've performed, here are four key conclusions we can draw about SpaceX's launch operations:</a:t>
            </a:r>
          </a:p>
          <a:p>
            <a:pPr>
              <a:lnSpc>
                <a:spcPct val="100000"/>
              </a:lnSpc>
              <a:spcBef>
                <a:spcPts val="1400"/>
              </a:spcBef>
            </a:pPr>
            <a:r>
              <a:rPr lang="en-GB" sz="1600" dirty="0">
                <a:solidFill>
                  <a:srgbClr val="343A4D"/>
                </a:solidFill>
                <a:highlight>
                  <a:srgbClr val="F9FAFB"/>
                </a:highlight>
                <a:latin typeface="-apple-system"/>
              </a:rPr>
              <a:t>1. </a:t>
            </a:r>
            <a:r>
              <a:rPr lang="en-GB" sz="1600" b="0" i="0" dirty="0">
                <a:solidFill>
                  <a:srgbClr val="343A4D"/>
                </a:solidFill>
                <a:effectLst/>
                <a:highlight>
                  <a:srgbClr val="F9FAFB"/>
                </a:highlight>
                <a:latin typeface="-apple-system"/>
              </a:rPr>
              <a:t>High Success Rate and Rapid Evolution: SpaceX has demonstrated an impressive success rate in its missions, with 101 successful launches out of 102 total missions in our dataset. </a:t>
            </a:r>
          </a:p>
          <a:p>
            <a:pPr>
              <a:lnSpc>
                <a:spcPct val="100000"/>
              </a:lnSpc>
              <a:spcBef>
                <a:spcPts val="1400"/>
              </a:spcBef>
            </a:pPr>
            <a:r>
              <a:rPr lang="en-GB" sz="1600" dirty="0">
                <a:solidFill>
                  <a:srgbClr val="343A4D"/>
                </a:solidFill>
                <a:highlight>
                  <a:srgbClr val="F9FAFB"/>
                </a:highlight>
                <a:latin typeface="-apple-system"/>
              </a:rPr>
              <a:t>2. </a:t>
            </a:r>
            <a:r>
              <a:rPr lang="en-GB" sz="1600" b="0" i="0" dirty="0">
                <a:solidFill>
                  <a:srgbClr val="343A4D"/>
                </a:solidFill>
                <a:effectLst/>
                <a:highlight>
                  <a:srgbClr val="F9FAFB"/>
                </a:highlight>
                <a:latin typeface="-apple-system"/>
              </a:rPr>
              <a:t>Mastery of Reusability: The data shows a clear progression in SpaceX's reusability efforts. From early failures in drone ship landings to consistent successes with both drone ship and ground pad landings, SpaceX has mastered the art of recovering and reusing boosters. This is evidenced by boosters flying up to seven times (e.g., F9 B5 B1049.7)</a:t>
            </a:r>
            <a:endParaRPr lang="en-GB" sz="1600" dirty="0">
              <a:solidFill>
                <a:srgbClr val="343A4D"/>
              </a:solidFill>
              <a:highlight>
                <a:srgbClr val="F9FAFB"/>
              </a:highlight>
              <a:latin typeface="-apple-system"/>
            </a:endParaRPr>
          </a:p>
          <a:p>
            <a:pPr>
              <a:lnSpc>
                <a:spcPct val="100000"/>
              </a:lnSpc>
              <a:spcBef>
                <a:spcPts val="1400"/>
              </a:spcBef>
            </a:pPr>
            <a:r>
              <a:rPr lang="en-GB" sz="1600" dirty="0">
                <a:solidFill>
                  <a:srgbClr val="343A4D"/>
                </a:solidFill>
                <a:highlight>
                  <a:srgbClr val="F9FAFB"/>
                </a:highlight>
                <a:latin typeface="-apple-system"/>
              </a:rPr>
              <a:t>3. </a:t>
            </a:r>
            <a:r>
              <a:rPr lang="en-GB" sz="1600" b="0" i="0" dirty="0">
                <a:solidFill>
                  <a:srgbClr val="343A4D"/>
                </a:solidFill>
                <a:effectLst/>
                <a:highlight>
                  <a:srgbClr val="F9FAFB"/>
                </a:highlight>
                <a:latin typeface="-apple-system"/>
              </a:rPr>
              <a:t>Diverse Launch Capabilities: SpaceX has demonstrated the ability to handle a wide range of payload masses (from under 1000 kg to over 15,000 kg) and serve various orbits (LEO, GTO, ISS, etc.). The consistent performance of the Falcon 9 Block 5 across multiple launches and its ability to carry maximum payloads even after several reuses highlight SpaceX's versatility in meeting diverse customer needs.</a:t>
            </a:r>
          </a:p>
          <a:p>
            <a:pPr>
              <a:lnSpc>
                <a:spcPct val="100000"/>
              </a:lnSpc>
              <a:spcBef>
                <a:spcPts val="1400"/>
              </a:spcBef>
            </a:pPr>
            <a:r>
              <a:rPr lang="en-GB" sz="1600" b="0" i="0" dirty="0">
                <a:solidFill>
                  <a:srgbClr val="343A4D"/>
                </a:solidFill>
                <a:effectLst/>
                <a:highlight>
                  <a:srgbClr val="F9FAFB"/>
                </a:highlight>
                <a:latin typeface="-apple-system"/>
              </a:rPr>
              <a:t>4. Strategic Launch Site Utilization: The analysis of launch sites reveals SpaceX's strategic approach to space access. With primary sites on both the East Coast (Cape Canaveral, Kennedy Space </a:t>
            </a:r>
            <a:r>
              <a:rPr lang="en-GB" sz="1600" b="0" i="0" dirty="0" err="1">
                <a:solidFill>
                  <a:srgbClr val="343A4D"/>
                </a:solidFill>
                <a:effectLst/>
                <a:highlight>
                  <a:srgbClr val="F9FAFB"/>
                </a:highlight>
                <a:latin typeface="-apple-system"/>
              </a:rPr>
              <a:t>Center</a:t>
            </a:r>
            <a:r>
              <a:rPr lang="en-GB" sz="1600" b="0" i="0" dirty="0">
                <a:solidFill>
                  <a:srgbClr val="343A4D"/>
                </a:solidFill>
                <a:effectLst/>
                <a:highlight>
                  <a:srgbClr val="F9FAFB"/>
                </a:highlight>
                <a:latin typeface="-apple-system"/>
              </a:rPr>
              <a:t>) and West Coast (Vandenberg), SpaceX can efficiently reach a variety of orbits.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buFont typeface="+mj-lt"/>
              <a:buAutoNum type="arabicPeriod"/>
            </a:pPr>
            <a:r>
              <a:rPr lang="en-GB" b="0" i="0" dirty="0">
                <a:solidFill>
                  <a:srgbClr val="343A4D"/>
                </a:solidFill>
                <a:effectLst/>
                <a:highlight>
                  <a:srgbClr val="F9FAFB"/>
                </a:highlight>
                <a:latin typeface="-apple-system"/>
              </a:rPr>
              <a:t>Data Collection:</a:t>
            </a:r>
          </a:p>
          <a:p>
            <a:pPr marL="742950" lvl="1" indent="-285750" algn="l">
              <a:buFont typeface="+mj-lt"/>
              <a:buAutoNum type="arabicPeriod"/>
            </a:pPr>
            <a:r>
              <a:rPr lang="en-GB" b="0" i="0" dirty="0">
                <a:solidFill>
                  <a:srgbClr val="343A4D"/>
                </a:solidFill>
                <a:effectLst/>
                <a:highlight>
                  <a:srgbClr val="F9FAFB"/>
                </a:highlight>
                <a:latin typeface="-apple-system"/>
              </a:rPr>
              <a:t>Gathered SpaceX launch data from public API</a:t>
            </a:r>
          </a:p>
          <a:p>
            <a:pPr marL="742950" lvl="1" indent="-285750" algn="l">
              <a:buFont typeface="+mj-lt"/>
              <a:buAutoNum type="arabicPeriod"/>
            </a:pPr>
            <a:r>
              <a:rPr lang="en-GB" b="0" i="0" dirty="0">
                <a:solidFill>
                  <a:srgbClr val="343A4D"/>
                </a:solidFill>
                <a:effectLst/>
                <a:highlight>
                  <a:srgbClr val="F9FAFB"/>
                </a:highlight>
                <a:latin typeface="-apple-system"/>
              </a:rPr>
              <a:t>Scraped additional information from SpaceX website</a:t>
            </a:r>
          </a:p>
          <a:p>
            <a:pPr algn="l">
              <a:buFont typeface="+mj-lt"/>
              <a:buAutoNum type="arabicPeriod"/>
            </a:pPr>
            <a:r>
              <a:rPr lang="en-GB" b="0" i="0" dirty="0">
                <a:solidFill>
                  <a:srgbClr val="343A4D"/>
                </a:solidFill>
                <a:effectLst/>
                <a:highlight>
                  <a:srgbClr val="F9FAFB"/>
                </a:highlight>
                <a:latin typeface="-apple-system"/>
              </a:rPr>
              <a:t>Data Wrangling:</a:t>
            </a:r>
          </a:p>
          <a:p>
            <a:pPr marL="742950" lvl="1" indent="-285750" algn="l">
              <a:buFont typeface="+mj-lt"/>
              <a:buAutoNum type="arabicPeriod"/>
            </a:pPr>
            <a:r>
              <a:rPr lang="en-GB" b="0" i="0" dirty="0">
                <a:solidFill>
                  <a:srgbClr val="343A4D"/>
                </a:solidFill>
                <a:effectLst/>
                <a:highlight>
                  <a:srgbClr val="F9FAFB"/>
                </a:highlight>
                <a:latin typeface="-apple-system"/>
              </a:rPr>
              <a:t>Cleaned and structured raw data</a:t>
            </a:r>
          </a:p>
          <a:p>
            <a:pPr marL="742950" lvl="1" indent="-285750" algn="l">
              <a:buFont typeface="+mj-lt"/>
              <a:buAutoNum type="arabicPeriod"/>
            </a:pPr>
            <a:r>
              <a:rPr lang="en-GB" b="0" i="0" dirty="0">
                <a:solidFill>
                  <a:srgbClr val="343A4D"/>
                </a:solidFill>
                <a:effectLst/>
                <a:highlight>
                  <a:srgbClr val="F9FAFB"/>
                </a:highlight>
                <a:latin typeface="-apple-system"/>
              </a:rPr>
              <a:t>Handled missing values and outliers</a:t>
            </a:r>
          </a:p>
          <a:p>
            <a:pPr marL="742950" lvl="1" indent="-285750" algn="l">
              <a:buFont typeface="+mj-lt"/>
              <a:buAutoNum type="arabicPeriod"/>
            </a:pPr>
            <a:r>
              <a:rPr lang="en-GB" b="0" i="0" dirty="0">
                <a:solidFill>
                  <a:srgbClr val="343A4D"/>
                </a:solidFill>
                <a:effectLst/>
                <a:highlight>
                  <a:srgbClr val="F9FAFB"/>
                </a:highlight>
                <a:latin typeface="-apple-system"/>
              </a:rPr>
              <a:t>Standardized data formats</a:t>
            </a:r>
          </a:p>
          <a:p>
            <a:pPr algn="l">
              <a:buFont typeface="+mj-lt"/>
              <a:buAutoNum type="arabicPeriod"/>
            </a:pPr>
            <a:r>
              <a:rPr lang="en-GB" b="0" i="0" dirty="0">
                <a:solidFill>
                  <a:srgbClr val="343A4D"/>
                </a:solidFill>
                <a:effectLst/>
                <a:highlight>
                  <a:srgbClr val="F9FAFB"/>
                </a:highlight>
                <a:latin typeface="-apple-system"/>
              </a:rPr>
              <a:t>Exploratory Data Analysis (EDA):</a:t>
            </a:r>
          </a:p>
          <a:p>
            <a:pPr marL="742950" lvl="1" indent="-285750" algn="l">
              <a:buFont typeface="+mj-lt"/>
              <a:buAutoNum type="arabicPeriod"/>
            </a:pPr>
            <a:r>
              <a:rPr lang="en-GB" b="0" i="0" dirty="0">
                <a:solidFill>
                  <a:srgbClr val="343A4D"/>
                </a:solidFill>
                <a:effectLst/>
                <a:highlight>
                  <a:srgbClr val="F9FAFB"/>
                </a:highlight>
                <a:latin typeface="-apple-system"/>
              </a:rPr>
              <a:t>Used SQL queries for initial data exploration</a:t>
            </a:r>
          </a:p>
          <a:p>
            <a:pPr marL="742950" lvl="1" indent="-285750" algn="l">
              <a:buFont typeface="+mj-lt"/>
              <a:buAutoNum type="arabicPeriod"/>
            </a:pPr>
            <a:r>
              <a:rPr lang="en-GB" b="0" i="0" dirty="0">
                <a:solidFill>
                  <a:srgbClr val="343A4D"/>
                </a:solidFill>
                <a:effectLst/>
                <a:highlight>
                  <a:srgbClr val="F9FAFB"/>
                </a:highlight>
                <a:latin typeface="-apple-system"/>
              </a:rPr>
              <a:t>Created visualizations to identify patterns and relationships</a:t>
            </a:r>
          </a:p>
          <a:p>
            <a:pPr marL="742950" lvl="1" indent="-285750" algn="l">
              <a:buFont typeface="+mj-lt"/>
              <a:buAutoNum type="arabicPeriod"/>
            </a:pPr>
            <a:r>
              <a:rPr lang="en-GB" b="0" i="0" dirty="0" err="1">
                <a:solidFill>
                  <a:srgbClr val="343A4D"/>
                </a:solidFill>
                <a:effectLst/>
                <a:highlight>
                  <a:srgbClr val="F9FAFB"/>
                </a:highlight>
                <a:latin typeface="-apple-system"/>
              </a:rPr>
              <a:t>Analyzed</a:t>
            </a:r>
            <a:r>
              <a:rPr lang="en-GB" b="0" i="0" dirty="0">
                <a:solidFill>
                  <a:srgbClr val="343A4D"/>
                </a:solidFill>
                <a:effectLst/>
                <a:highlight>
                  <a:srgbClr val="F9FAFB"/>
                </a:highlight>
                <a:latin typeface="-apple-system"/>
              </a:rPr>
              <a:t> correlations between variables</a:t>
            </a:r>
          </a:p>
          <a:p>
            <a:pPr algn="l">
              <a:buFont typeface="+mj-lt"/>
              <a:buAutoNum type="arabicPeriod"/>
            </a:pPr>
            <a:r>
              <a:rPr lang="en-GB" b="0" i="0" dirty="0">
                <a:solidFill>
                  <a:srgbClr val="343A4D"/>
                </a:solidFill>
                <a:effectLst/>
                <a:highlight>
                  <a:srgbClr val="F9FAFB"/>
                </a:highlight>
                <a:latin typeface="-apple-system"/>
              </a:rPr>
              <a:t>Interactive Visual Analytics:</a:t>
            </a:r>
          </a:p>
          <a:p>
            <a:pPr marL="742950" lvl="1" indent="-285750" algn="l">
              <a:buFont typeface="+mj-lt"/>
              <a:buAutoNum type="arabicPeriod"/>
            </a:pPr>
            <a:r>
              <a:rPr lang="en-GB" b="0" i="0" dirty="0">
                <a:solidFill>
                  <a:srgbClr val="343A4D"/>
                </a:solidFill>
                <a:effectLst/>
                <a:highlight>
                  <a:srgbClr val="F9FAFB"/>
                </a:highlight>
                <a:latin typeface="-apple-system"/>
              </a:rPr>
              <a:t>Developed interactive maps using Folium to visualize launch sites</a:t>
            </a:r>
          </a:p>
          <a:p>
            <a:pPr marL="742950" lvl="1" indent="-285750" algn="l">
              <a:buFont typeface="+mj-lt"/>
              <a:buAutoNum type="arabicPeriod"/>
            </a:pPr>
            <a:r>
              <a:rPr lang="en-GB" b="0" i="0" dirty="0">
                <a:solidFill>
                  <a:srgbClr val="343A4D"/>
                </a:solidFill>
                <a:effectLst/>
                <a:highlight>
                  <a:srgbClr val="F9FAFB"/>
                </a:highlight>
                <a:latin typeface="-apple-system"/>
              </a:rPr>
              <a:t>Created dynamic dashboards with </a:t>
            </a:r>
            <a:r>
              <a:rPr lang="en-GB" b="0" i="0" dirty="0" err="1">
                <a:solidFill>
                  <a:srgbClr val="343A4D"/>
                </a:solidFill>
                <a:effectLst/>
                <a:highlight>
                  <a:srgbClr val="F9FAFB"/>
                </a:highlight>
                <a:latin typeface="-apple-system"/>
              </a:rPr>
              <a:t>Plotly</a:t>
            </a:r>
            <a:r>
              <a:rPr lang="en-GB" b="0" i="0" dirty="0">
                <a:solidFill>
                  <a:srgbClr val="343A4D"/>
                </a:solidFill>
                <a:effectLst/>
                <a:highlight>
                  <a:srgbClr val="F9FAFB"/>
                </a:highlight>
                <a:latin typeface="-apple-system"/>
              </a:rPr>
              <a:t> Dash for data exploration</a:t>
            </a:r>
          </a:p>
          <a:p>
            <a:pPr algn="l">
              <a:buFont typeface="+mj-lt"/>
              <a:buAutoNum type="arabicPeriod"/>
            </a:pPr>
            <a:r>
              <a:rPr lang="en-GB" b="0" i="0" dirty="0">
                <a:solidFill>
                  <a:srgbClr val="343A4D"/>
                </a:solidFill>
                <a:effectLst/>
                <a:highlight>
                  <a:srgbClr val="F9FAFB"/>
                </a:highlight>
                <a:latin typeface="-apple-system"/>
              </a:rPr>
              <a:t>Predictive Analysis:</a:t>
            </a:r>
          </a:p>
          <a:p>
            <a:pPr marL="742950" lvl="1" indent="-285750" algn="l">
              <a:buFont typeface="+mj-lt"/>
              <a:buAutoNum type="arabicPeriod"/>
            </a:pPr>
            <a:r>
              <a:rPr lang="en-GB" b="0" i="0" dirty="0">
                <a:solidFill>
                  <a:srgbClr val="343A4D"/>
                </a:solidFill>
                <a:effectLst/>
                <a:highlight>
                  <a:srgbClr val="F9FAFB"/>
                </a:highlight>
                <a:latin typeface="-apple-system"/>
              </a:rPr>
              <a:t>Prepared data for machine learning (feature selection, encoding)</a:t>
            </a:r>
          </a:p>
          <a:p>
            <a:pPr marL="742950" lvl="1" indent="-285750" algn="l">
              <a:buFont typeface="+mj-lt"/>
              <a:buAutoNum type="arabicPeriod"/>
            </a:pPr>
            <a:r>
              <a:rPr lang="en-GB" b="0" i="0" dirty="0">
                <a:solidFill>
                  <a:srgbClr val="343A4D"/>
                </a:solidFill>
                <a:effectLst/>
                <a:highlight>
                  <a:srgbClr val="F9FAFB"/>
                </a:highlight>
                <a:latin typeface="-apple-system"/>
              </a:rPr>
              <a:t>Split data into training and test sets</a:t>
            </a:r>
          </a:p>
          <a:p>
            <a:pPr marL="742950" lvl="1" indent="-285750" algn="l">
              <a:buFont typeface="+mj-lt"/>
              <a:buAutoNum type="arabicPeriod"/>
            </a:pPr>
            <a:r>
              <a:rPr lang="en-GB" b="0" i="0" dirty="0">
                <a:solidFill>
                  <a:srgbClr val="343A4D"/>
                </a:solidFill>
                <a:effectLst/>
                <a:highlight>
                  <a:srgbClr val="F9FAFB"/>
                </a:highlight>
                <a:latin typeface="-apple-system"/>
              </a:rPr>
              <a:t>Applied classification models: Logistic Regression, SVM, Decision Tree, KNN</a:t>
            </a:r>
          </a:p>
          <a:p>
            <a:pPr marL="0" indent="0">
              <a:lnSpc>
                <a:spcPct val="120000"/>
              </a:lnSpc>
              <a:spcBef>
                <a:spcPts val="1400"/>
              </a:spcBef>
              <a:buNone/>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gn="ctr">
              <a:buNone/>
            </a:pPr>
            <a:r>
              <a:rPr lang="en-GB" dirty="0">
                <a:solidFill>
                  <a:srgbClr val="343A4D"/>
                </a:solidFill>
                <a:highlight>
                  <a:srgbClr val="F9FAFB"/>
                </a:highlight>
                <a:latin typeface="-apple-system"/>
              </a:rPr>
              <a:t>Collection:</a:t>
            </a:r>
          </a:p>
          <a:p>
            <a:pPr marL="0" indent="0" algn="ctr">
              <a:buNone/>
            </a:pPr>
            <a:r>
              <a:rPr lang="en-GB" sz="2000" b="0" i="0" dirty="0">
                <a:solidFill>
                  <a:srgbClr val="343A4D"/>
                </a:solidFill>
                <a:effectLst/>
                <a:highlight>
                  <a:srgbClr val="F9FAFB"/>
                </a:highlight>
                <a:latin typeface="-apple-system"/>
              </a:rPr>
              <a:t>Primary Sources, API data retrieval, Web Scraping, Data Integ</a:t>
            </a:r>
            <a:r>
              <a:rPr lang="en-GB" sz="2000" dirty="0">
                <a:solidFill>
                  <a:srgbClr val="343A4D"/>
                </a:solidFill>
                <a:highlight>
                  <a:srgbClr val="F9FAFB"/>
                </a:highlight>
                <a:latin typeface="-apple-system"/>
              </a:rPr>
              <a:t>ration</a:t>
            </a:r>
            <a:endParaRPr lang="en-GB" sz="2000" b="0" i="0" dirty="0">
              <a:solidFill>
                <a:srgbClr val="343A4D"/>
              </a:solidFill>
              <a:effectLst/>
              <a:highlight>
                <a:srgbClr val="F9FAFB"/>
              </a:highlight>
              <a:latin typeface="-apple-system"/>
            </a:endParaRPr>
          </a:p>
          <a:p>
            <a:pPr marL="0" indent="0" algn="ctr">
              <a:buNone/>
            </a:pPr>
            <a:endParaRPr lang="en-GB" dirty="0">
              <a:solidFill>
                <a:srgbClr val="343A4D"/>
              </a:solidFill>
              <a:highlight>
                <a:srgbClr val="F9FAFB"/>
              </a:highlight>
              <a:latin typeface="-apple-system"/>
            </a:endParaRPr>
          </a:p>
          <a:p>
            <a:pPr algn="ctr"/>
            <a:r>
              <a:rPr lang="en-GB" b="0" i="0" dirty="0">
                <a:solidFill>
                  <a:srgbClr val="343A4D"/>
                </a:solidFill>
                <a:effectLst/>
                <a:highlight>
                  <a:srgbClr val="F9FAFB"/>
                </a:highlight>
                <a:latin typeface="-apple-system"/>
              </a:rPr>
              <a:t>Flowchart:</a:t>
            </a:r>
          </a:p>
          <a:p>
            <a:pPr algn="ctr"/>
            <a:r>
              <a:rPr lang="en-GB" b="0" i="0" dirty="0">
                <a:solidFill>
                  <a:srgbClr val="343A4D"/>
                </a:solidFill>
                <a:effectLst/>
                <a:highlight>
                  <a:srgbClr val="F9FAFB"/>
                </a:highlight>
                <a:latin typeface="-apple-system"/>
              </a:rPr>
              <a:t>[SpaceX API] → [Data Extraction] → [JSON Storage] ↓ [SpaceX Website] → [Web Scraping] → [HTML Parsing] ↓ [Data Integration] → [Unified Dataset]</a:t>
            </a:r>
          </a:p>
          <a:p>
            <a:pPr algn="l"/>
            <a:endParaRPr lang="en-GB" b="0" i="0" dirty="0">
              <a:solidFill>
                <a:srgbClr val="343A4D"/>
              </a:solidFill>
              <a:effectLst/>
              <a:highlight>
                <a:srgbClr val="F9FAFB"/>
              </a:highlight>
              <a:latin typeface="-apple-system"/>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lgn="ctr">
              <a:buNone/>
            </a:pPr>
            <a:r>
              <a:rPr lang="en-GB" sz="3200" b="0" i="0" dirty="0">
                <a:solidFill>
                  <a:srgbClr val="343A4D"/>
                </a:solidFill>
                <a:effectLst/>
                <a:highlight>
                  <a:srgbClr val="F9FAFB"/>
                </a:highlight>
                <a:latin typeface="-apple-system"/>
              </a:rPr>
              <a:t>[Define API Endpoint] → [Set Request Parameters] ↓ [Send GET Request] → [Receive JSON Response] ↓ [Parse JSON Data] → [Extract Relevant Information] ↓ [Store in </a:t>
            </a:r>
            <a:r>
              <a:rPr lang="en-GB" sz="3200" b="0" i="0" dirty="0" err="1">
                <a:solidFill>
                  <a:srgbClr val="343A4D"/>
                </a:solidFill>
                <a:effectLst/>
                <a:highlight>
                  <a:srgbClr val="F9FAFB"/>
                </a:highlight>
                <a:latin typeface="-apple-system"/>
              </a:rPr>
              <a:t>DataFrame</a:t>
            </a:r>
            <a:r>
              <a:rPr lang="en-GB" sz="3200" b="0" i="0" dirty="0">
                <a:solidFill>
                  <a:srgbClr val="343A4D"/>
                </a:solidFill>
                <a:effectLst/>
                <a:highlight>
                  <a:srgbClr val="F9FAFB"/>
                </a:highlight>
                <a:latin typeface="-apple-system"/>
              </a:rPr>
              <a:t>] → [Clean and Preprocess Data]</a:t>
            </a:r>
            <a:endParaRPr lang="en-US" sz="3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algn="l"/>
            <a:r>
              <a:rPr lang="en-GB" sz="1700" b="0" i="0" dirty="0">
                <a:solidFill>
                  <a:srgbClr val="343A4D"/>
                </a:solidFill>
                <a:effectLst/>
                <a:highlight>
                  <a:srgbClr val="F9FAFB"/>
                </a:highlight>
                <a:latin typeface="-apple-system"/>
              </a:rPr>
              <a:t>Process:</a:t>
            </a:r>
          </a:p>
          <a:p>
            <a:pPr algn="l">
              <a:buFont typeface="+mj-lt"/>
              <a:buAutoNum type="arabicPeriod"/>
            </a:pPr>
            <a:r>
              <a:rPr lang="en-GB" sz="1700" b="0" i="0" dirty="0">
                <a:solidFill>
                  <a:srgbClr val="343A4D"/>
                </a:solidFill>
                <a:effectLst/>
                <a:highlight>
                  <a:srgbClr val="F9FAFB"/>
                </a:highlight>
                <a:latin typeface="-apple-system"/>
              </a:rPr>
              <a:t>Identified SpaceX API endpoint for launch data</a:t>
            </a:r>
          </a:p>
          <a:p>
            <a:pPr algn="l">
              <a:buFont typeface="+mj-lt"/>
              <a:buAutoNum type="arabicPeriod"/>
            </a:pPr>
            <a:r>
              <a:rPr lang="en-GB" sz="1700" b="0" i="0" dirty="0">
                <a:solidFill>
                  <a:srgbClr val="343A4D"/>
                </a:solidFill>
                <a:effectLst/>
                <a:highlight>
                  <a:srgbClr val="F9FAFB"/>
                </a:highlight>
                <a:latin typeface="-apple-system"/>
              </a:rPr>
              <a:t>Configured request parameters (e.g., limit, offset)</a:t>
            </a:r>
          </a:p>
          <a:p>
            <a:pPr algn="l">
              <a:buFont typeface="+mj-lt"/>
              <a:buAutoNum type="arabicPeriod"/>
            </a:pPr>
            <a:r>
              <a:rPr lang="en-GB" sz="1700" b="0" i="0" dirty="0">
                <a:solidFill>
                  <a:srgbClr val="343A4D"/>
                </a:solidFill>
                <a:effectLst/>
                <a:highlight>
                  <a:srgbClr val="F9FAFB"/>
                </a:highlight>
                <a:latin typeface="-apple-system"/>
              </a:rPr>
              <a:t>Sent GET requests to retrieve launch records</a:t>
            </a:r>
          </a:p>
          <a:p>
            <a:pPr algn="l">
              <a:buFont typeface="+mj-lt"/>
              <a:buAutoNum type="arabicPeriod"/>
            </a:pPr>
            <a:r>
              <a:rPr lang="en-GB" sz="1700" b="0" i="0" dirty="0">
                <a:solidFill>
                  <a:srgbClr val="343A4D"/>
                </a:solidFill>
                <a:effectLst/>
                <a:highlight>
                  <a:srgbClr val="F9FAFB"/>
                </a:highlight>
                <a:latin typeface="-apple-system"/>
              </a:rPr>
              <a:t>Parsed JSON responses to extract launch details</a:t>
            </a:r>
          </a:p>
          <a:p>
            <a:pPr algn="l">
              <a:buFont typeface="+mj-lt"/>
              <a:buAutoNum type="arabicPeriod"/>
            </a:pPr>
            <a:r>
              <a:rPr lang="en-GB" sz="1700" b="0" i="0" dirty="0">
                <a:solidFill>
                  <a:srgbClr val="343A4D"/>
                </a:solidFill>
                <a:effectLst/>
                <a:highlight>
                  <a:srgbClr val="F9FAFB"/>
                </a:highlight>
                <a:latin typeface="-apple-system"/>
              </a:rPr>
              <a:t>Stored data in Pandas </a:t>
            </a:r>
            <a:r>
              <a:rPr lang="en-GB" sz="1700" b="0" i="0" dirty="0" err="1">
                <a:solidFill>
                  <a:srgbClr val="343A4D"/>
                </a:solidFill>
                <a:effectLst/>
                <a:highlight>
                  <a:srgbClr val="F9FAFB"/>
                </a:highlight>
                <a:latin typeface="-apple-system"/>
              </a:rPr>
              <a:t>DataFrame</a:t>
            </a:r>
            <a:r>
              <a:rPr lang="en-GB" sz="1700" b="0" i="0" dirty="0">
                <a:solidFill>
                  <a:srgbClr val="343A4D"/>
                </a:solidFill>
                <a:effectLst/>
                <a:highlight>
                  <a:srgbClr val="F9FAFB"/>
                </a:highlight>
                <a:latin typeface="-apple-system"/>
              </a:rPr>
              <a:t> for analysis</a:t>
            </a:r>
          </a:p>
          <a:p>
            <a:pPr algn="l">
              <a:buFont typeface="+mj-lt"/>
              <a:buAutoNum type="arabicPeriod"/>
            </a:pPr>
            <a:r>
              <a:rPr lang="en-GB" sz="1700" b="0" i="0" dirty="0">
                <a:solidFill>
                  <a:srgbClr val="343A4D"/>
                </a:solidFill>
                <a:effectLst/>
                <a:highlight>
                  <a:srgbClr val="F9FAFB"/>
                </a:highlight>
                <a:latin typeface="-apple-system"/>
              </a:rPr>
              <a:t>Cleaned and </a:t>
            </a:r>
            <a:r>
              <a:rPr lang="en-GB" sz="1700" b="0" i="0" dirty="0" err="1">
                <a:solidFill>
                  <a:srgbClr val="343A4D"/>
                </a:solidFill>
                <a:effectLst/>
                <a:highlight>
                  <a:srgbClr val="F9FAFB"/>
                </a:highlight>
                <a:latin typeface="-apple-system"/>
              </a:rPr>
              <a:t>preprocessed</a:t>
            </a:r>
            <a:r>
              <a:rPr lang="en-GB" sz="1700" b="0" i="0" dirty="0">
                <a:solidFill>
                  <a:srgbClr val="343A4D"/>
                </a:solidFill>
                <a:effectLst/>
                <a:highlight>
                  <a:srgbClr val="F9FAFB"/>
                </a:highlight>
                <a:latin typeface="-apple-system"/>
              </a:rPr>
              <a:t> the collected data</a:t>
            </a:r>
          </a:p>
          <a:p>
            <a:pPr algn="l">
              <a:buFont typeface="+mj-lt"/>
              <a:buAutoNum type="arabicPeriod"/>
            </a:pPr>
            <a:endParaRPr lang="en-GB" sz="2400" dirty="0">
              <a:hlinkClick r:id="rId3"/>
            </a:endParaRPr>
          </a:p>
          <a:p>
            <a:r>
              <a:rPr lang="en-GB" sz="2400" dirty="0" err="1">
                <a:hlinkClick r:id="rId3"/>
              </a:rPr>
              <a:t>Space_Y_Final_Project</a:t>
            </a:r>
            <a:r>
              <a:rPr lang="en-GB" sz="2400" dirty="0">
                <a:hlinkClick r:id="rId3"/>
              </a:rPr>
              <a:t>/</a:t>
            </a:r>
            <a:r>
              <a:rPr lang="en-GB" sz="2400" dirty="0" err="1">
                <a:hlinkClick r:id="rId3"/>
              </a:rPr>
              <a:t>jupyter</a:t>
            </a:r>
            <a:r>
              <a:rPr lang="en-GB" sz="2400" dirty="0">
                <a:hlinkClick r:id="rId3"/>
              </a:rPr>
              <a:t>-labs-</a:t>
            </a:r>
            <a:r>
              <a:rPr lang="en-GB" sz="2400" dirty="0" err="1">
                <a:hlinkClick r:id="rId3"/>
              </a:rPr>
              <a:t>spacex</a:t>
            </a:r>
            <a:r>
              <a:rPr lang="en-GB" sz="2400" dirty="0">
                <a:hlinkClick r:id="rId3"/>
              </a:rPr>
              <a:t>-data-collection-</a:t>
            </a:r>
            <a:r>
              <a:rPr lang="en-GB" sz="2400" dirty="0" err="1">
                <a:hlinkClick r:id="rId3"/>
              </a:rPr>
              <a:t>api.ipynb</a:t>
            </a:r>
            <a:r>
              <a:rPr lang="en-GB" sz="2400" dirty="0">
                <a:hlinkClick r:id="rId3"/>
              </a:rPr>
              <a:t> at main · Lalde004/</a:t>
            </a:r>
            <a:r>
              <a:rPr lang="en-GB" sz="2400" dirty="0" err="1">
                <a:hlinkClick r:id="rId3"/>
              </a:rPr>
              <a:t>Space_Y_Final_Project</a:t>
            </a:r>
            <a:r>
              <a:rPr lang="en-GB" sz="2400" dirty="0">
                <a:hlinkClick r:id="rId3"/>
              </a:rPr>
              <a:t> (github.com)</a:t>
            </a:r>
            <a:endParaRPr lang="en-US" sz="2400"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gn="l"/>
            <a:r>
              <a:rPr lang="en-GB" sz="1400" b="0" i="0" dirty="0">
                <a:solidFill>
                  <a:srgbClr val="343A4D"/>
                </a:solidFill>
                <a:effectLst/>
                <a:highlight>
                  <a:srgbClr val="F9FAFB"/>
                </a:highlight>
                <a:latin typeface="-apple-system"/>
              </a:rPr>
              <a:t>Process:</a:t>
            </a:r>
          </a:p>
          <a:p>
            <a:pPr algn="l">
              <a:buFont typeface="+mj-lt"/>
              <a:buAutoNum type="arabicPeriod"/>
            </a:pPr>
            <a:r>
              <a:rPr lang="en-GB" sz="1400" b="0" i="0" dirty="0">
                <a:solidFill>
                  <a:srgbClr val="343A4D"/>
                </a:solidFill>
                <a:effectLst/>
                <a:highlight>
                  <a:srgbClr val="F9FAFB"/>
                </a:highlight>
                <a:latin typeface="-apple-system"/>
              </a:rPr>
              <a:t>Identified SpaceX website pages with relevant launch data</a:t>
            </a:r>
          </a:p>
          <a:p>
            <a:pPr algn="l">
              <a:buFont typeface="+mj-lt"/>
              <a:buAutoNum type="arabicPeriod"/>
            </a:pPr>
            <a:r>
              <a:rPr lang="en-GB" sz="1400" b="0" i="0" dirty="0">
                <a:solidFill>
                  <a:srgbClr val="343A4D"/>
                </a:solidFill>
                <a:effectLst/>
                <a:highlight>
                  <a:srgbClr val="F9FAFB"/>
                </a:highlight>
                <a:latin typeface="-apple-system"/>
              </a:rPr>
              <a:t>Sent HTTP requests to target URLs</a:t>
            </a:r>
          </a:p>
          <a:p>
            <a:pPr algn="l">
              <a:buFont typeface="+mj-lt"/>
              <a:buAutoNum type="arabicPeriod"/>
            </a:pPr>
            <a:r>
              <a:rPr lang="en-GB" sz="1400" b="0" i="0" dirty="0">
                <a:solidFill>
                  <a:srgbClr val="343A4D"/>
                </a:solidFill>
                <a:effectLst/>
                <a:highlight>
                  <a:srgbClr val="F9FAFB"/>
                </a:highlight>
                <a:latin typeface="-apple-system"/>
              </a:rPr>
              <a:t>Retrieved HTML content of the web pages</a:t>
            </a:r>
          </a:p>
          <a:p>
            <a:pPr algn="l">
              <a:buFont typeface="+mj-lt"/>
              <a:buAutoNum type="arabicPeriod"/>
            </a:pPr>
            <a:r>
              <a:rPr lang="en-GB" sz="1400" b="0" i="0" dirty="0">
                <a:solidFill>
                  <a:srgbClr val="343A4D"/>
                </a:solidFill>
                <a:effectLst/>
                <a:highlight>
                  <a:srgbClr val="F9FAFB"/>
                </a:highlight>
                <a:latin typeface="-apple-system"/>
              </a:rPr>
              <a:t>Used </a:t>
            </a:r>
            <a:r>
              <a:rPr lang="en-GB" sz="1400" b="0" i="0" dirty="0" err="1">
                <a:solidFill>
                  <a:srgbClr val="343A4D"/>
                </a:solidFill>
                <a:effectLst/>
                <a:highlight>
                  <a:srgbClr val="F9FAFB"/>
                </a:highlight>
                <a:latin typeface="-apple-system"/>
              </a:rPr>
              <a:t>BeautifulSoup</a:t>
            </a:r>
            <a:r>
              <a:rPr lang="en-GB" sz="1400" b="0" i="0" dirty="0">
                <a:solidFill>
                  <a:srgbClr val="343A4D"/>
                </a:solidFill>
                <a:effectLst/>
                <a:highlight>
                  <a:srgbClr val="F9FAFB"/>
                </a:highlight>
                <a:latin typeface="-apple-system"/>
              </a:rPr>
              <a:t> to parse HTML structure</a:t>
            </a:r>
          </a:p>
          <a:p>
            <a:pPr algn="l">
              <a:buFont typeface="+mj-lt"/>
              <a:buAutoNum type="arabicPeriod"/>
            </a:pPr>
            <a:r>
              <a:rPr lang="en-GB" sz="1400" b="0" i="0" dirty="0">
                <a:solidFill>
                  <a:srgbClr val="343A4D"/>
                </a:solidFill>
                <a:effectLst/>
                <a:highlight>
                  <a:srgbClr val="F9FAFB"/>
                </a:highlight>
                <a:latin typeface="-apple-system"/>
              </a:rPr>
              <a:t>Located specific HTML elements containing desired information</a:t>
            </a:r>
          </a:p>
          <a:p>
            <a:pPr algn="l">
              <a:buFont typeface="+mj-lt"/>
              <a:buAutoNum type="arabicPeriod"/>
            </a:pPr>
            <a:r>
              <a:rPr lang="en-GB" sz="1400" b="0" i="0" dirty="0">
                <a:solidFill>
                  <a:srgbClr val="343A4D"/>
                </a:solidFill>
                <a:effectLst/>
                <a:highlight>
                  <a:srgbClr val="F9FAFB"/>
                </a:highlight>
                <a:latin typeface="-apple-system"/>
              </a:rPr>
              <a:t>Extracted data from identified elements</a:t>
            </a:r>
          </a:p>
          <a:p>
            <a:pPr algn="l">
              <a:buFont typeface="+mj-lt"/>
              <a:buAutoNum type="arabicPeriod"/>
            </a:pPr>
            <a:r>
              <a:rPr lang="en-GB" sz="1400" b="0" i="0" dirty="0">
                <a:solidFill>
                  <a:srgbClr val="343A4D"/>
                </a:solidFill>
                <a:effectLst/>
                <a:highlight>
                  <a:srgbClr val="F9FAFB"/>
                </a:highlight>
                <a:latin typeface="-apple-system"/>
              </a:rPr>
              <a:t>Structured extracted data into a usable format</a:t>
            </a:r>
          </a:p>
          <a:p>
            <a:pPr algn="l">
              <a:buFont typeface="+mj-lt"/>
              <a:buAutoNum type="arabicPeriod"/>
            </a:pPr>
            <a:r>
              <a:rPr lang="en-GB" sz="1400" b="0" i="0" dirty="0">
                <a:solidFill>
                  <a:srgbClr val="343A4D"/>
                </a:solidFill>
                <a:effectLst/>
                <a:highlight>
                  <a:srgbClr val="F9FAFB"/>
                </a:highlight>
                <a:latin typeface="-apple-system"/>
              </a:rPr>
              <a:t>Stored scraped data in a Pandas </a:t>
            </a:r>
            <a:r>
              <a:rPr lang="en-GB" sz="1400" b="0" i="0" dirty="0" err="1">
                <a:solidFill>
                  <a:srgbClr val="343A4D"/>
                </a:solidFill>
                <a:effectLst/>
                <a:highlight>
                  <a:srgbClr val="F9FAFB"/>
                </a:highlight>
                <a:latin typeface="-apple-system"/>
              </a:rPr>
              <a:t>DataFrame</a:t>
            </a:r>
            <a:r>
              <a:rPr lang="en-GB" sz="1400" b="0" i="0" dirty="0">
                <a:solidFill>
                  <a:srgbClr val="343A4D"/>
                </a:solidFill>
                <a:effectLst/>
                <a:highlight>
                  <a:srgbClr val="F9FAFB"/>
                </a:highlight>
                <a:latin typeface="-apple-system"/>
              </a:rPr>
              <a:t> for further analysis</a:t>
            </a:r>
            <a:endParaRPr lang="en-GB" sz="1400" dirty="0">
              <a:hlinkClick r:id="rId3"/>
            </a:endParaRPr>
          </a:p>
          <a:p>
            <a:pPr>
              <a:lnSpc>
                <a:spcPct val="100000"/>
              </a:lnSpc>
              <a:spcBef>
                <a:spcPts val="1400"/>
              </a:spcBef>
            </a:pPr>
            <a:r>
              <a:rPr lang="en-GB" sz="2000" dirty="0" err="1">
                <a:hlinkClick r:id="rId3"/>
              </a:rPr>
              <a:t>Space_Y_Final_Project</a:t>
            </a:r>
            <a:r>
              <a:rPr lang="en-GB" sz="2000" dirty="0">
                <a:hlinkClick r:id="rId3"/>
              </a:rPr>
              <a:t>/</a:t>
            </a:r>
            <a:r>
              <a:rPr lang="en-GB" sz="2000" dirty="0" err="1">
                <a:hlinkClick r:id="rId3"/>
              </a:rPr>
              <a:t>jupyter</a:t>
            </a:r>
            <a:r>
              <a:rPr lang="en-GB" sz="2000" dirty="0">
                <a:hlinkClick r:id="rId3"/>
              </a:rPr>
              <a:t>-labs-</a:t>
            </a:r>
            <a:r>
              <a:rPr lang="en-GB" sz="2000" dirty="0" err="1">
                <a:hlinkClick r:id="rId3"/>
              </a:rPr>
              <a:t>webscraping.ipynb</a:t>
            </a:r>
            <a:r>
              <a:rPr lang="en-GB" sz="2000" dirty="0">
                <a:hlinkClick r:id="rId3"/>
              </a:rPr>
              <a:t> at main · Lalde004/</a:t>
            </a:r>
            <a:r>
              <a:rPr lang="en-GB" sz="2000" dirty="0" err="1">
                <a:hlinkClick r:id="rId3"/>
              </a:rPr>
              <a:t>Space_Y_Final_Project</a:t>
            </a:r>
            <a:r>
              <a:rPr lang="en-GB" sz="2000" dirty="0">
                <a:hlinkClick r:id="rId3"/>
              </a:rPr>
              <a:t> (github.com)</a:t>
            </a:r>
            <a:endParaRPr lang="en-US" sz="20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lgn="ctr">
              <a:buFont typeface="Arial" panose="020B0604020202020204" pitchFamily="34" charset="0"/>
              <a:buNone/>
            </a:pPr>
            <a:r>
              <a:rPr lang="en-GB" sz="3200" b="0" i="0" dirty="0">
                <a:solidFill>
                  <a:srgbClr val="343A4D"/>
                </a:solidFill>
                <a:effectLst/>
                <a:highlight>
                  <a:srgbClr val="F9FAFB"/>
                </a:highlight>
                <a:latin typeface="-apple-system"/>
              </a:rPr>
              <a:t>[Identify Target URL] → [Send HTTP Request] ↓ [Receive HTML Content] → [Parse HTML with </a:t>
            </a:r>
            <a:r>
              <a:rPr lang="en-GB" sz="3200" b="0" i="0" dirty="0" err="1">
                <a:solidFill>
                  <a:srgbClr val="343A4D"/>
                </a:solidFill>
                <a:effectLst/>
                <a:highlight>
                  <a:srgbClr val="F9FAFB"/>
                </a:highlight>
                <a:latin typeface="-apple-system"/>
              </a:rPr>
              <a:t>BeautifulSoup</a:t>
            </a:r>
            <a:r>
              <a:rPr lang="en-GB" sz="3200" b="0" i="0" dirty="0">
                <a:solidFill>
                  <a:srgbClr val="343A4D"/>
                </a:solidFill>
                <a:effectLst/>
                <a:highlight>
                  <a:srgbClr val="F9FAFB"/>
                </a:highlight>
                <a:latin typeface="-apple-system"/>
              </a:rPr>
              <a:t>] ↓ [Locate Relevant Elements] → [Extract Data] ↓ [Structure Extracted Data] → [Store in </a:t>
            </a:r>
            <a:r>
              <a:rPr lang="en-GB" sz="3200" b="0" i="0" dirty="0" err="1">
                <a:solidFill>
                  <a:srgbClr val="343A4D"/>
                </a:solidFill>
                <a:effectLst/>
                <a:highlight>
                  <a:srgbClr val="F9FAFB"/>
                </a:highlight>
                <a:latin typeface="-apple-system"/>
              </a:rPr>
              <a:t>DataFrame</a:t>
            </a:r>
            <a:r>
              <a:rPr lang="en-GB" sz="3200" b="0" i="0" dirty="0">
                <a:solidFill>
                  <a:srgbClr val="343A4D"/>
                </a:solidFill>
                <a:effectLst/>
                <a:highlight>
                  <a:srgbClr val="F9FAFB"/>
                </a:highlight>
                <a:latin typeface="-apple-system"/>
              </a:rPr>
              <a:t>]</a:t>
            </a:r>
            <a:endParaRPr lang="en-US" sz="3200" dirty="0">
              <a:solidFill>
                <a:srgbClr val="1C7DDB"/>
              </a:solidFill>
              <a:latin typeface="Abad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155be751-a274-42e8-93fb-f39d3b9bccc8"/>
    <ds:schemaRef ds:uri="http://purl.org/dc/elements/1.1/"/>
    <ds:schemaRef ds:uri="f80a141d-92ca-4d3d-9308-f7e7b1d44ce8"/>
    <ds:schemaRef ds:uri="http://purl.org/dc/dcmitype/"/>
    <ds:schemaRef ds:uri="http://schemas.microsoft.com/office/infopath/2007/PartnerControls"/>
    <ds:schemaRef ds:uri="http://schemas.microsoft.com/office/2006/metadata/properties"/>
    <ds:schemaRef ds:uri="http://www.w3.org/XML/1998/namespace"/>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471</TotalTime>
  <Words>2892</Words>
  <Application>Microsoft Office PowerPoint</Application>
  <PresentationFormat>Widescreen</PresentationFormat>
  <Paragraphs>371</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-apple-system</vt:lpstr>
      <vt:lpstr>Arial</vt:lpstr>
      <vt:lpstr>Calibri</vt:lpstr>
      <vt:lpstr>IBM Plex Mono SemiBold</vt:lpstr>
      <vt:lpstr>Monaco</vt:lpstr>
      <vt:lpstr>var(--monaco-monospace-font)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Leonardo Aldecocea</cp:lastModifiedBy>
  <cp:revision>199</cp:revision>
  <dcterms:created xsi:type="dcterms:W3CDTF">2021-04-29T18:58:34Z</dcterms:created>
  <dcterms:modified xsi:type="dcterms:W3CDTF">2024-08-03T00:00:00Z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